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328" r:id="rId5"/>
    <p:sldId id="430" r:id="rId6"/>
    <p:sldId id="402" r:id="rId7"/>
    <p:sldId id="403" r:id="rId8"/>
    <p:sldId id="415" r:id="rId9"/>
    <p:sldId id="413" r:id="rId10"/>
    <p:sldId id="414" r:id="rId11"/>
    <p:sldId id="416" r:id="rId12"/>
    <p:sldId id="408" r:id="rId13"/>
    <p:sldId id="417" r:id="rId14"/>
    <p:sldId id="418" r:id="rId15"/>
    <p:sldId id="411" r:id="rId16"/>
    <p:sldId id="419" r:id="rId17"/>
    <p:sldId id="409" r:id="rId18"/>
    <p:sldId id="427" r:id="rId19"/>
    <p:sldId id="428" r:id="rId20"/>
    <p:sldId id="420" r:id="rId21"/>
    <p:sldId id="432" r:id="rId22"/>
    <p:sldId id="434" r:id="rId23"/>
    <p:sldId id="429" r:id="rId24"/>
    <p:sldId id="361" r:id="rId25"/>
    <p:sldId id="431" r:id="rId26"/>
    <p:sldId id="433" r:id="rId27"/>
  </p:sldIdLst>
  <p:sldSz cx="12192000" cy="6858000"/>
  <p:notesSz cx="6797675" cy="9926638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A0D7"/>
    <a:srgbClr val="029C63"/>
    <a:srgbClr val="96628C"/>
    <a:srgbClr val="E61F3D"/>
    <a:srgbClr val="CD5A5A"/>
    <a:srgbClr val="FFD746"/>
    <a:srgbClr val="0E2D69"/>
    <a:srgbClr val="D9D9D9"/>
    <a:srgbClr val="EB681F"/>
    <a:srgbClr val="23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74" autoAdjust="0"/>
    <p:restoredTop sz="94017" autoAdjust="0"/>
  </p:normalViewPr>
  <p:slideViewPr>
    <p:cSldViewPr snapToGrid="0" snapToObjects="1">
      <p:cViewPr varScale="1">
        <p:scale>
          <a:sx n="99" d="100"/>
          <a:sy n="99" d="100"/>
        </p:scale>
        <p:origin x="1446" y="72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404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CD114-DD6E-4406-994C-1FCD926431A8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2622A-EFB8-453E-AB67-85B955E47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09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01/22/2026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2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64503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883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088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986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680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4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99346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108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10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935488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068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492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15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04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3C8E0-4C40-47DE-99D0-B06C93B8937E}" type="datetime1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9B5D0-9A06-41D6-901F-148F1137A07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89336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 — по центр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34371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 заголовком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2D65A7-767C-4162-AF1D-2C9A798012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CCB745A-32AB-4CD9-A4D5-3EA598D400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26C29-ACE8-40CC-B5F7-93BF7BBC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44702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5">
            <a:extLst>
              <a:ext uri="{FF2B5EF4-FFF2-40B4-BE49-F238E27FC236}">
                <a16:creationId xmlns:a16="http://schemas.microsoft.com/office/drawing/2014/main" id="{41B8332F-26E4-435C-9177-67063B26C5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7" y="6281401"/>
            <a:ext cx="11160125" cy="288000"/>
          </a:xfrm>
          <a:noFill/>
        </p:spPr>
        <p:txBody>
          <a:bodyPr wrap="square" anchor="ctr">
            <a:spAutoFit/>
          </a:bodyPr>
          <a:lstStyle>
            <a:lvl1pPr marL="0" indent="0">
              <a:buNone/>
              <a:defRPr lang="ru-RU" sz="1200" b="0" i="0" u="none" strike="noStrike" cap="none" dirty="0" smtClean="0">
                <a:solidFill>
                  <a:schemeClr val="bg1">
                    <a:lumMod val="65000"/>
                  </a:schemeClr>
                </a:solidFill>
                <a:effectLst/>
                <a:latin typeface="+mj-lt"/>
                <a:cs typeface="Arial"/>
              </a:defRPr>
            </a:lvl1pPr>
          </a:lstStyle>
          <a:p>
            <a:pPr marL="0" marR="0" lvl="0" fontAlgn="b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ru-RU"/>
              <a:t>Источник: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71AE99-1CE9-454E-834D-4C0E437DE0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5938" y="1449388"/>
            <a:ext cx="11160125" cy="4679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2D65A7-767C-4162-AF1D-2C9A798012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CCB745A-32AB-4CD9-A4D5-3EA598D400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939012-0275-4266-A768-DB7083E1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5386726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 заголовком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5">
            <a:extLst>
              <a:ext uri="{FF2B5EF4-FFF2-40B4-BE49-F238E27FC236}">
                <a16:creationId xmlns:a16="http://schemas.microsoft.com/office/drawing/2014/main" id="{611BFACA-8CEF-4F78-90C4-F0E4DA1F05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7" y="6281401"/>
            <a:ext cx="11160125" cy="288000"/>
          </a:xfrm>
          <a:noFill/>
        </p:spPr>
        <p:txBody>
          <a:bodyPr wrap="square" anchor="ctr">
            <a:spAutoFit/>
          </a:bodyPr>
          <a:lstStyle>
            <a:lvl1pPr marL="0" indent="0">
              <a:buNone/>
              <a:defRPr lang="ru-RU" sz="1200" b="0" i="0" u="none" strike="noStrike" cap="none" dirty="0" smtClean="0">
                <a:solidFill>
                  <a:schemeClr val="bg1">
                    <a:lumMod val="65000"/>
                  </a:schemeClr>
                </a:solidFill>
                <a:effectLst/>
                <a:latin typeface="+mj-lt"/>
                <a:cs typeface="Arial"/>
              </a:defRPr>
            </a:lvl1pPr>
          </a:lstStyle>
          <a:p>
            <a:pPr marL="0" marR="0" lvl="0" fontAlgn="b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ru-RU"/>
              <a:t>Источник: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2D65A7-767C-4162-AF1D-2C9A798012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CCB745A-32AB-4CD9-A4D5-3EA598D400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26C29-ACE8-40CC-B5F7-93BF7BBC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620934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01/22/2026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  <p:sldLayoutId id="2147483662" r:id="rId13"/>
    <p:sldLayoutId id="2147483663" r:id="rId14"/>
    <p:sldLayoutId id="2147483664" r:id="rId15"/>
    <p:sldLayoutId id="2147483665" r:id="rId16"/>
    <p:sldLayoutId id="21474836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ru/docs/482527153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www.hse.ru/best" TargetMode="External"/><Relationship Id="rId4" Type="http://schemas.openxmlformats.org/officeDocument/2006/relationships/hyperlink" Target="https://view.officeapps.live.com/op/view.aspx?src=https%3A%2F%2Fwww.hse.ru%2Fdata%2F2020%2F09%2F23%2F1585240866%2F%25D0%259F%25D1%2580%25D0%25B8%25D0%25BA%25D0%25B0%25D0%25B7_%25D0%259B%25D0%259F%25202020.docx&amp;wdOrigin=BROWSELIN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ru/docs/420740836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hr.hse.ru/holiday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hr.hse.ru/holida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5.xml"/><Relationship Id="rId18" Type="http://schemas.openxmlformats.org/officeDocument/2006/relationships/slide" Target="slide21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0.xml"/><Relationship Id="rId2" Type="http://schemas.openxmlformats.org/officeDocument/2006/relationships/notesSlide" Target="../notesSlides/notesSlide1.xml"/><Relationship Id="rId16" Type="http://schemas.openxmlformats.org/officeDocument/2006/relationships/slide" Target="slide18.xml"/><Relationship Id="rId20" Type="http://schemas.openxmlformats.org/officeDocument/2006/relationships/slide" Target="slide23.xml"/><Relationship Id="rId1" Type="http://schemas.openxmlformats.org/officeDocument/2006/relationships/slideLayout" Target="../slideLayouts/slideLayout1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17.xml"/><Relationship Id="rId10" Type="http://schemas.openxmlformats.org/officeDocument/2006/relationships/slide" Target="slide10.xml"/><Relationship Id="rId19" Type="http://schemas.openxmlformats.org/officeDocument/2006/relationships/slide" Target="slide22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ru/docs/212898410.html" TargetMode="External"/><Relationship Id="rId2" Type="http://schemas.openxmlformats.org/officeDocument/2006/relationships/hyperlink" Target="https://www.hse.ru/docs/482527153.html" TargetMode="Externa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view.officeapps.live.com/op/view.aspx?src=https%3A%2F%2Ffd.hse.ru%2Fdata%2F2021%2F02%2F19%2F1393790251%2F%25D0%259F%25D1%2580%25D0%25B8%25D0%25BB%25D0%25BE%25D0%25B6%25D0%25B5%25D0%25BD%25D0%25B8%25D0%25B5%25202.doc&amp;wdOrigin=BROWSELINK" TargetMode="Externa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fd.hse.ru/news/1049280820.html" TargetMode="Externa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se.ru/docs/482527153.html" TargetMode="External"/><Relationship Id="rId3" Type="http://schemas.openxmlformats.org/officeDocument/2006/relationships/hyperlink" Target="https://www.hse.ru/docs/1103760095.html" TargetMode="External"/><Relationship Id="rId7" Type="http://schemas.openxmlformats.org/officeDocument/2006/relationships/hyperlink" Target="https://view.officeapps.live.com/op/view.aspx?src=https%3A%2F%2Ffd.hse.ru%2Fdata%2F2021%2F02%2F19%2F1393790251%2F%25D0%259F%25D1%2580%25D0%25B8%25D0%25BB%25D0%25BE%25D0%25B6%25D0%25B5%25D0%25BD%25D0%25B8%25D0%25B5%25202.doc&amp;wdOrigin=BROWSELIN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view.officeapps.live.com/op/view.aspx?src=https%3A%2F%2Ffd.hse.ru%2Fdata%2F2021%2F02%2F19%2F1393790099%2F%25D0%259F%25D1%2580%25D0%25B8%25D0%25BB%25D0%25BE%25D0%25B6%25D0%25B5%25D0%25BD%25D0%25B8%25D0%25B5%25201_.doc&amp;wdOrigin=BROWSELINK" TargetMode="External"/><Relationship Id="rId11" Type="http://schemas.openxmlformats.org/officeDocument/2006/relationships/hyperlink" Target="https://www.hse.ru/docs/810924550.html" TargetMode="External"/><Relationship Id="rId5" Type="http://schemas.openxmlformats.org/officeDocument/2006/relationships/hyperlink" Target="https://view.officeapps.live.com/op/view.aspx?src=https%3A%2F%2Ffd.hse.ru%2Fdata%2F2021%2F02%2F19%2F1393790726%2F%25D0%259F%25D1%2580%25D0%25B8%25D0%25BA%25D0%25B0%25D0%25B7%2520%25D0%25BE%2520%25D0%25BF%25D1%2580%25D0%25B5%25D0%25BC%25D0%25B8%25D0%25B8%2520%25D0%25BA%2520%25D1%258E%25D0%25B1%25D0%25B8%25D0%25BB%25D0%25B5%25D0%25B9%25D0%25BD%25D1%258B%25D0%25BC%2520%25D0%25B4%25D0%25B0%25D1%2582%25D0%25B0%25D0%25BC%252013.01.doc&amp;wdOrigin=BROWSELINK" TargetMode="External"/><Relationship Id="rId10" Type="http://schemas.openxmlformats.org/officeDocument/2006/relationships/hyperlink" Target="https://www.hse.ru/docs/420740836.html" TargetMode="External"/><Relationship Id="rId4" Type="http://schemas.openxmlformats.org/officeDocument/2006/relationships/hyperlink" Target="https://www.hse.ru/docs/212898410.html" TargetMode="External"/><Relationship Id="rId9" Type="http://schemas.openxmlformats.org/officeDocument/2006/relationships/hyperlink" Target="&#1056;&#1072;&#1079;&#1084;&#1077;&#1088;&#1099;%20&#1087;&#1088;&#1077;&#1087;&#1086;&#1076;&#1072;&#1074;&#1072;&#1090;&#1077;&#1083;&#1100;&#1089;&#1082;&#1080;&#1093;%20&#1085;&#1072;&#1076;&#1073;&#1072;&#1074;&#1086;&#1082;%20&#1083;&#1091;&#1095;&#1096;&#1080;&#1084;%20&#1087;&#1088;&#1077;&#1087;&#1086;&#1076;&#1072;&#1074;&#1072;&#1090;&#1077;&#1083;&#1103;&#1084;%20-%20&#1088;&#1072;&#1073;&#1086;&#1090;&#1085;&#1080;&#1082;&#1072;&#1084;%20&#1053;&#1048;&#1059;%20&#1042;&#1064;&#1069;%20(&#1052;&#1086;&#1089;&#1082;&#1074;&#1072;)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29326" y="1865481"/>
            <a:ext cx="813334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Оплата труда </a:t>
            </a:r>
          </a:p>
          <a:p>
            <a:pPr algn="ctr"/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научно-педагогических работников НИУ ВШЭ</a:t>
            </a:r>
          </a:p>
        </p:txBody>
      </p:sp>
    </p:spTree>
    <p:extLst>
      <p:ext uri="{BB962C8B-B14F-4D97-AF65-F5344CB8AC3E}">
        <p14:creationId xmlns:p14="http://schemas.microsoft.com/office/powerpoint/2010/main" val="3459704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982569"/>
              </p:ext>
            </p:extLst>
          </p:nvPr>
        </p:nvGraphicFramePr>
        <p:xfrm>
          <a:off x="346950" y="1640481"/>
          <a:ext cx="11521439" cy="4626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5947">
                  <a:extLst>
                    <a:ext uri="{9D8B030D-6E8A-4147-A177-3AD203B41FA5}">
                      <a16:colId xmlns:a16="http://schemas.microsoft.com/office/drawing/2014/main" val="3537981611"/>
                    </a:ext>
                  </a:extLst>
                </a:gridCol>
                <a:gridCol w="7221838">
                  <a:extLst>
                    <a:ext uri="{9D8B030D-6E8A-4147-A177-3AD203B41FA5}">
                      <a16:colId xmlns:a16="http://schemas.microsoft.com/office/drawing/2014/main" val="709098407"/>
                    </a:ext>
                  </a:extLst>
                </a:gridCol>
                <a:gridCol w="1543654">
                  <a:extLst>
                    <a:ext uri="{9D8B030D-6E8A-4147-A177-3AD203B41FA5}">
                      <a16:colId xmlns:a16="http://schemas.microsoft.com/office/drawing/2014/main" val="27294100"/>
                    </a:ext>
                  </a:extLst>
                </a:gridCol>
              </a:tblGrid>
              <a:tr h="30106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Подвид стимулирующей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выплаты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Основания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(критерии) для назначения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Категории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должностей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272923"/>
                  </a:ext>
                </a:extLst>
              </a:tr>
              <a:tr h="256403"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результаты преподавательской деятельности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разработка и внедрение инновационных технологий в образовательный процесс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НПР,ПП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4471869"/>
                  </a:ext>
                </a:extLst>
              </a:tr>
              <a:tr h="73609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разработка и реализация образовательных программ, руководство обучающимися, соискателями (руководство научно-исследовательской деятельностью, индивидуальными проектами, научное руководство) 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59891"/>
                  </a:ext>
                </a:extLst>
              </a:tr>
              <a:tr h="495478"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результаты публикационной активности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подготовка учебников, учебных и методических пособий, если соответствующее издание не является основанием для установления академической надбавки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НПР,ПП</a:t>
                      </a:r>
                    </a:p>
                    <a:p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802525"/>
                  </a:ext>
                </a:extLst>
              </a:tr>
              <a:tr h="49072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публикация монографии, если соответствующее издание не является основанием для установления академической надбавки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06345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 результаты инновационной деятельности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результаты интеллектуальной деятельности, патенты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НПР, ПП, УП, ВП, ИТР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4016579"/>
                  </a:ext>
                </a:extLst>
              </a:tr>
              <a:tr h="206768"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результаты научной и экспертной деятельности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выполнение научных исследований и работ научно-методического обеспечения, а также экспертиз научно-технических разработок и проектов, экспертиз в сфере экономической, финансовой и другой деятельности, проектов нормативных правовых актов, иных консультационных и/или аналитических услуг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Все категории должностей персонала</a:t>
                      </a:r>
                    </a:p>
                    <a:p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22718"/>
                  </a:ext>
                </a:extLst>
              </a:tr>
              <a:tr h="581222">
                <a:tc v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организационное сопровождение научных исследований и работ научно-методического обеспечения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66887"/>
                  </a:ext>
                </a:extLst>
              </a:tr>
            </a:tbl>
          </a:graphicData>
        </a:graphic>
      </p:graphicFrame>
      <p:sp>
        <p:nvSpPr>
          <p:cNvPr id="7" name="Номер слайда 2">
            <a:extLst>
              <a:ext uri="{FF2B5EF4-FFF2-40B4-BE49-F238E27FC236}">
                <a16:creationId xmlns:a16="http://schemas.microsoft.com/office/drawing/2014/main" id="{A84F4251-AB5E-427C-80C2-85C89C38DCF7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10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чень крутой заголовок…">
            <a:extLst>
              <a:ext uri="{FF2B5EF4-FFF2-40B4-BE49-F238E27FC236}">
                <a16:creationId xmlns:a16="http://schemas.microsoft.com/office/drawing/2014/main" id="{08FA0172-F7E0-46E7-A5BF-DD28873B87F7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Стимулирующие выплаты: выплаты за интенсивность и высокие результаты работы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72504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014674"/>
              </p:ext>
            </p:extLst>
          </p:nvPr>
        </p:nvGraphicFramePr>
        <p:xfrm>
          <a:off x="554555" y="1697078"/>
          <a:ext cx="11121507" cy="4003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7985">
                  <a:extLst>
                    <a:ext uri="{9D8B030D-6E8A-4147-A177-3AD203B41FA5}">
                      <a16:colId xmlns:a16="http://schemas.microsoft.com/office/drawing/2014/main" val="3537981611"/>
                    </a:ext>
                  </a:extLst>
                </a:gridCol>
                <a:gridCol w="6613451">
                  <a:extLst>
                    <a:ext uri="{9D8B030D-6E8A-4147-A177-3AD203B41FA5}">
                      <a16:colId xmlns:a16="http://schemas.microsoft.com/office/drawing/2014/main" val="709098407"/>
                    </a:ext>
                  </a:extLst>
                </a:gridCol>
                <a:gridCol w="1490071">
                  <a:extLst>
                    <a:ext uri="{9D8B030D-6E8A-4147-A177-3AD203B41FA5}">
                      <a16:colId xmlns:a16="http://schemas.microsoft.com/office/drawing/2014/main" val="27294100"/>
                    </a:ext>
                  </a:extLst>
                </a:gridCol>
              </a:tblGrid>
              <a:tr h="30106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Подвид стимулирующей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выплаты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Основания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(критерии) для назначения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Категории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должностей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272923"/>
                  </a:ext>
                </a:extLst>
              </a:tr>
              <a:tr h="256403">
                <a:tc rowSpan="3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результаты административной деятельности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качественное выполнение особо важных и срочных работ и других видов работ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Все категории должностей персонала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4471869"/>
                  </a:ext>
                </a:extLst>
              </a:tr>
              <a:tr h="3680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выполнение порученной работы, связанной с обеспечением рабочего процесса или уставной деятельности учреждения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59891"/>
                  </a:ext>
                </a:extLst>
              </a:tr>
              <a:tr h="3680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качественное выполнение показателей эффективности руководителей образовательных программ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681364"/>
                  </a:ext>
                </a:extLst>
              </a:tr>
              <a:tr h="724520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особый режим работы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связанный с обеспечением безаварийной, безотказной и бесперебойной работы инженерных и хозяйственно-эксплуатационных систем жизнеобеспечения Университета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ИТР, ПОП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802525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Надбавка на период адаптации к профессиональной деятельности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принятым на работу на должности «ассистент» и «преподаватель»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НПР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4016579"/>
                  </a:ext>
                </a:extLst>
              </a:tr>
              <a:tr h="787990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Надбавка за наставничество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оказывающим другому работнику помощь в овладении навыками работы </a:t>
                      </a:r>
                      <a:endParaRPr lang="ru-RU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Все категории должностей персонала</a:t>
                      </a:r>
                    </a:p>
                    <a:p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22718"/>
                  </a:ext>
                </a:extLst>
              </a:tr>
            </a:tbl>
          </a:graphicData>
        </a:graphic>
      </p:graphicFrame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EC2B0921-00AC-4DC6-B0BB-9D62F344B8D6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11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чень крутой заголовок…">
            <a:extLst>
              <a:ext uri="{FF2B5EF4-FFF2-40B4-BE49-F238E27FC236}">
                <a16:creationId xmlns:a16="http://schemas.microsoft.com/office/drawing/2014/main" id="{9F931003-1DC3-4244-AE98-53AB266F28A5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Стимулирующие выплаты: выплаты за интенсивность и высокие результаты работы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0768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86772"/>
              </p:ext>
            </p:extLst>
          </p:nvPr>
        </p:nvGraphicFramePr>
        <p:xfrm>
          <a:off x="1281283" y="1795570"/>
          <a:ext cx="9629434" cy="4102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8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1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9501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Предоставляются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effectLst/>
                        </a:rPr>
                        <a:t>Работникам НИУ ВШЭ при одновременном выполнении условий: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effectLst/>
                        </a:rPr>
                        <a:t>основным местом работы является НИУ ВШЭ</a:t>
                      </a:r>
                      <a:r>
                        <a:rPr lang="ru-RU" sz="1800" kern="1200" baseline="0" dirty="0">
                          <a:effectLst/>
                        </a:rPr>
                        <a:t>;</a:t>
                      </a:r>
                    </a:p>
                    <a:p>
                      <a:pPr marL="171450" marR="0" indent="-171450" algn="just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800" u="none" strike="noStrike" kern="1200" cap="none" spc="0" baseline="0" dirty="0">
                          <a:ln>
                            <a:noFill/>
                          </a:ln>
                          <a:effectLst/>
                          <a:uFillTx/>
                          <a:sym typeface="Helvetica Light"/>
                        </a:rPr>
                        <a:t>должность ППС ассистент или преподаватель</a:t>
                      </a:r>
                      <a:endParaRPr lang="ru-RU" sz="1800" b="0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501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Сумма надбавки и продолжительность выплат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effectLst/>
                        </a:rPr>
                        <a:t>Ассистенты</a:t>
                      </a:r>
                      <a:r>
                        <a:rPr lang="ru-RU" sz="1800" kern="1200" baseline="0" dirty="0">
                          <a:effectLst/>
                        </a:rPr>
                        <a:t> – </a:t>
                      </a:r>
                      <a:r>
                        <a:rPr lang="ru-RU" sz="1800" kern="1200" dirty="0">
                          <a:effectLst/>
                        </a:rPr>
                        <a:t>10 000 рублей в месяц на 24 месяца</a:t>
                      </a:r>
                    </a:p>
                    <a:p>
                      <a:pPr algn="just"/>
                      <a:r>
                        <a:rPr lang="ru-RU" sz="1800" dirty="0"/>
                        <a:t>Преподаватели – 15 000 рублей в месяц на 36 месяцев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30"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Helvetica Light"/>
                        </a:rPr>
                        <a:t>Начисляются</a:t>
                      </a:r>
                      <a:endParaRPr kumimoji="1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effectLst/>
                        </a:rPr>
                        <a:t>Ежемесячно 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066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Расчет во время отпуска и командировок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/>
                        <a:t>При направлении в командировку или в отпуск надбавка выплачивается</a:t>
                      </a:r>
                      <a:r>
                        <a:rPr lang="ru-RU" sz="1800" baseline="0" dirty="0"/>
                        <a:t> в составе расчета за последние 12 месяцев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3066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/>
                        <a:t>Инициатор приказа об установлении надбавки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/>
                        <a:t>Управление персонала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9552040"/>
                  </a:ext>
                </a:extLst>
              </a:tr>
            </a:tbl>
          </a:graphicData>
        </a:graphic>
      </p:graphicFrame>
      <p:sp>
        <p:nvSpPr>
          <p:cNvPr id="5" name="Номер слайда 2">
            <a:extLst>
              <a:ext uri="{FF2B5EF4-FFF2-40B4-BE49-F238E27FC236}">
                <a16:creationId xmlns:a16="http://schemas.microsoft.com/office/drawing/2014/main" id="{604B1BAA-2788-4043-96DE-483D88E4DA3D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12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96C3D186-259E-434D-8998-6AADF03284E1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Надбавки на период адаптации к преподавательской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947681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391409"/>
              </p:ext>
            </p:extLst>
          </p:nvPr>
        </p:nvGraphicFramePr>
        <p:xfrm>
          <a:off x="526119" y="1576777"/>
          <a:ext cx="11342270" cy="42868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6536">
                  <a:extLst>
                    <a:ext uri="{9D8B030D-6E8A-4147-A177-3AD203B41FA5}">
                      <a16:colId xmlns:a16="http://schemas.microsoft.com/office/drawing/2014/main" val="3537981611"/>
                    </a:ext>
                  </a:extLst>
                </a:gridCol>
                <a:gridCol w="7066085">
                  <a:extLst>
                    <a:ext uri="{9D8B030D-6E8A-4147-A177-3AD203B41FA5}">
                      <a16:colId xmlns:a16="http://schemas.microsoft.com/office/drawing/2014/main" val="709098407"/>
                    </a:ext>
                  </a:extLst>
                </a:gridCol>
                <a:gridCol w="1519649">
                  <a:extLst>
                    <a:ext uri="{9D8B030D-6E8A-4147-A177-3AD203B41FA5}">
                      <a16:colId xmlns:a16="http://schemas.microsoft.com/office/drawing/2014/main" val="2729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Подвид стимулирующей</a:t>
                      </a:r>
                      <a:r>
                        <a:rPr lang="ru-RU" sz="12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выплаты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Основания</a:t>
                      </a:r>
                      <a:r>
                        <a:rPr lang="ru-RU" sz="12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(критерии) для назначения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Категории</a:t>
                      </a:r>
                      <a:r>
                        <a:rPr lang="ru-RU" sz="12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должностей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272923"/>
                  </a:ext>
                </a:extLst>
              </a:tr>
              <a:tr h="447789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Преподавательская надбавка лучшему преподавателю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получившим статус «Лучший преподаватель»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ППС и </a:t>
                      </a:r>
                      <a:r>
                        <a:rPr lang="ru-RU" sz="120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тьюторы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4471869"/>
                  </a:ext>
                </a:extLst>
              </a:tr>
              <a:tr h="781438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защиту диссертаций на соискание ученой степени кандидата/доктора наук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получившим ученую степень доктора наук в диссертационных советах НИУ ВШЭ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НПР и другие категории работников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802525"/>
                  </a:ext>
                </a:extLst>
              </a:tr>
              <a:tr h="781649">
                <a:tc rowSpan="2"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особый статус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имеющим почетное звание (статус) «Ординарный профессор НИУ ВШЭ», «Заслуженный профессор Высшей школы экономики», «Заслуженный работник Высшей школы экономики»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HSE Sans" panose="020000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Все категории должностей персонала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22718"/>
                  </a:ext>
                </a:extLst>
              </a:tr>
              <a:tr h="200586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работникам, награжденным медалями и почетными знаками Университета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HSE Sans" panose="020000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871241"/>
                  </a:ext>
                </a:extLst>
              </a:tr>
              <a:tr h="757824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Персональная надбавка за профессионализм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работникам за особый уровень профессиональной подготовки работника, степень самостоятельности и ответственности при выполнении поставленных задач, важность выполняемой работы, профессиональный опыт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HSE Sans" panose="020000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896287"/>
                  </a:ext>
                </a:extLst>
              </a:tr>
              <a:tr h="787990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Персональная надбавка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устанавливаемая работнику по решению работодателя в абсолютном выражении или в процентах к должностному окладу работника, в том числе отражающая особый уровень профессиональной подготовки работника, сложность, важность выполняемой работы, степень самостоятельности и ответственности при выполнении поставленных задач, опыт, стаж работы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HSE Sans" panose="02000000000000000000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68724"/>
                  </a:ext>
                </a:extLst>
              </a:tr>
            </a:tbl>
          </a:graphicData>
        </a:graphic>
      </p:graphicFrame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7A6D482B-E49A-4CF0-8504-24038B6E062C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13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DE401369-7FB5-41DA-ACC1-638A4668429D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Стимулирующие выплаты: выплаты за качество выполняемых работ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8202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чень крутой заголовок…"/>
          <p:cNvSpPr txBox="1"/>
          <p:nvPr/>
        </p:nvSpPr>
        <p:spPr>
          <a:xfrm>
            <a:off x="-1545753" y="4201937"/>
            <a:ext cx="826845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endParaRPr lang="ru-RU" sz="2800" b="1" cap="all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46133" y="1045869"/>
            <a:ext cx="5424734" cy="230832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Выборы лучших преподавателей в конце мая – начале июня</a:t>
            </a:r>
          </a:p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Каждый студент указывает не более 4 любимых преподавателей/тьюторов, которые проводили занятия в прошедшем учебном году: 2 лекторов и 2 семинаристов</a:t>
            </a:r>
          </a:p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В группу победителей включаются лучшие преподаватели и тьюторы, выбранные выпускниками, и научные руководители студентов – победителей конкурса НИРС</a:t>
            </a:r>
          </a:p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Победители, набравшие наибольшее количество голосов, получают надбавки в течение следующего учебного года</a:t>
            </a:r>
          </a:p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Надбавка входит в расчет отпускных и командировочных</a:t>
            </a:r>
          </a:p>
          <a:p>
            <a:pPr marL="179971" indent="-179971">
              <a:buFont typeface="Arial" panose="020B0604020202020204" pitchFamily="34" charset="0"/>
              <a:buChar char="•"/>
            </a:pPr>
            <a:r>
              <a:rPr lang="ru-RU" sz="1200" dirty="0"/>
              <a:t>При переходе в другую категорию и изменении условий трудового договора условия выплаты надбавок меняются с даты перехода/внесения изменений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3015" y="1062342"/>
            <a:ext cx="55772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/>
              <a:t>Документы: </a:t>
            </a:r>
            <a:endParaRPr lang="ru-RU" sz="1200" dirty="0"/>
          </a:p>
          <a:p>
            <a:pPr algn="just"/>
            <a:r>
              <a:rPr lang="ru-RU" sz="1200" dirty="0"/>
              <a:t>1. </a:t>
            </a:r>
            <a:r>
              <a:rPr lang="ru-RU" sz="1200" dirty="0">
                <a:hlinkClick r:id="rId3"/>
              </a:rPr>
              <a:t>Регламент установления преподавательских надбавок в Национальном исследовательском университете «Высшая школа экономики»</a:t>
            </a:r>
            <a:endParaRPr lang="ru-RU" sz="1200" dirty="0"/>
          </a:p>
          <a:p>
            <a:pPr algn="just"/>
            <a:r>
              <a:rPr lang="ru-RU" sz="1200" dirty="0"/>
              <a:t>2. </a:t>
            </a:r>
            <a:r>
              <a:rPr lang="ru-RU" sz="1200" dirty="0">
                <a:hlinkClick r:id="rId4"/>
              </a:rPr>
              <a:t>Приказ «Об установлении размеров преподавательских надбавок лучшим преподавателям - работникам Национального исследовательского университета «Высшая школа экономики»</a:t>
            </a:r>
            <a:endParaRPr lang="ru-RU" sz="1200" dirty="0"/>
          </a:p>
          <a:p>
            <a:pPr marL="224964" indent="-224964">
              <a:buFont typeface="Arial" panose="020B0604020202020204" pitchFamily="34" charset="0"/>
              <a:buChar char="•"/>
            </a:pPr>
            <a:endParaRPr lang="ru-RU" sz="1200" dirty="0"/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0806041"/>
              </p:ext>
            </p:extLst>
          </p:nvPr>
        </p:nvGraphicFramePr>
        <p:xfrm>
          <a:off x="1369272" y="3558565"/>
          <a:ext cx="9453455" cy="2920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919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4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358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Категории получателей</a:t>
                      </a:r>
                    </a:p>
                  </a:txBody>
                  <a:tcPr marL="71991" marR="71991" marT="36008" marB="360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Сумма надбавки, рублей в месяц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71991" marR="71991" marT="36008" marB="36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187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Преподаватели, работающие на полную</a:t>
                      </a:r>
                      <a:r>
                        <a:rPr lang="ru-RU" sz="1400" baseline="0" dirty="0">
                          <a:latin typeface="+mn-lt"/>
                        </a:rPr>
                        <a:t> преподавательскую ставку, тьюторы, работающие на полную ставку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71991" marR="71991" marT="36008" marB="360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40 000</a:t>
                      </a:r>
                    </a:p>
                  </a:txBody>
                  <a:tcPr marL="71991" marR="71991" marT="36008" marB="36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530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Преподаватели, работающие</a:t>
                      </a:r>
                      <a:r>
                        <a:rPr lang="ru-RU" sz="1400" baseline="0" dirty="0">
                          <a:latin typeface="+mn-lt"/>
                        </a:rPr>
                        <a:t> на полную преподавательскую ставку с неполным рабочим днем; тьюторы, работающие на полную ставку с неполным рабочим днем; преподаватели, работающие на условиях совместительства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71991" marR="71991" marT="36008" marB="360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</a:rPr>
                        <a:t>20 000</a:t>
                      </a:r>
                    </a:p>
                  </a:txBody>
                  <a:tcPr marL="71991" marR="71991" marT="36008" marB="36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58">
                <a:tc>
                  <a:txBody>
                    <a:bodyPr/>
                    <a:lstStyle/>
                    <a:p>
                      <a:pPr marL="0" marR="0" indent="0" algn="l" defTabSz="3809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</a:rPr>
                        <a:t>Преподаватели, работающие на полную преподавательскую</a:t>
                      </a:r>
                      <a:r>
                        <a:rPr lang="ru-RU" sz="1400" baseline="0" dirty="0">
                          <a:latin typeface="+mn-lt"/>
                        </a:rPr>
                        <a:t> ставку, и тьюторы, работающие на полную ставку, ставшие победителями 3 года подряд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71991" marR="71991" marT="36008" marB="360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3809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</a:rPr>
                        <a:t>90 000</a:t>
                      </a:r>
                    </a:p>
                    <a:p>
                      <a:pPr algn="l"/>
                      <a:endParaRPr lang="ru-RU" sz="1400" dirty="0">
                        <a:latin typeface="+mn-lt"/>
                      </a:endParaRPr>
                    </a:p>
                  </a:txBody>
                  <a:tcPr marL="71991" marR="71991" marT="36008" marB="36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553">
                <a:tc>
                  <a:txBody>
                    <a:bodyPr/>
                    <a:lstStyle/>
                    <a:p>
                      <a:pPr marL="0" marR="0" indent="0" algn="l" defTabSz="3809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</a:rPr>
                        <a:t>Преподаватели, работающие на полную преподавательскую</a:t>
                      </a:r>
                      <a:r>
                        <a:rPr lang="ru-RU" sz="1400" baseline="0" dirty="0">
                          <a:latin typeface="+mn-lt"/>
                        </a:rPr>
                        <a:t> ставку с неполным рабочим днем, и тьюторы, работающие на полную ставку с неполным рабочим днем, ставшие победителями 3 года подряд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71991" marR="71991" marT="36008" marB="360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3809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</a:rPr>
                        <a:t>45 000</a:t>
                      </a:r>
                    </a:p>
                  </a:txBody>
                  <a:tcPr marL="71991" marR="71991" marT="36008" marB="36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9C2B5CF6-1692-428C-B327-D151971FA8AB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14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2AD7335-7E6D-43A6-B342-35A1577F0571}"/>
              </a:ext>
            </a:extLst>
          </p:cNvPr>
          <p:cNvSpPr/>
          <p:nvPr/>
        </p:nvSpPr>
        <p:spPr>
          <a:xfrm>
            <a:off x="1614436" y="2411734"/>
            <a:ext cx="3952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/>
              <a:t>Инициатор приказа об установлении надбавки – заместитель проректора Е.А Артюхова</a:t>
            </a:r>
          </a:p>
          <a:p>
            <a:pPr algn="just"/>
            <a:endParaRPr lang="ru-RU" sz="1200" i="1" dirty="0"/>
          </a:p>
          <a:p>
            <a:pPr algn="just"/>
            <a:r>
              <a:rPr lang="ru-RU" sz="1200" i="1" dirty="0"/>
              <a:t>подробнее по ссылке: </a:t>
            </a:r>
            <a:r>
              <a:rPr lang="en-US" sz="1200" dirty="0">
                <a:hlinkClick r:id="rId5"/>
              </a:rPr>
              <a:t>https://www.hse.ru/best</a:t>
            </a:r>
            <a:endParaRPr lang="ru-RU" sz="12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320B0F-B9BB-493C-A810-9FD00158B9D1}"/>
              </a:ext>
            </a:extLst>
          </p:cNvPr>
          <p:cNvSpPr/>
          <p:nvPr/>
        </p:nvSpPr>
        <p:spPr>
          <a:xfrm>
            <a:off x="6346133" y="1045869"/>
            <a:ext cx="5424734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845A45D-299C-4B82-85B9-4B86BC214A66}"/>
              </a:ext>
            </a:extLst>
          </p:cNvPr>
          <p:cNvSpPr/>
          <p:nvPr/>
        </p:nvSpPr>
        <p:spPr>
          <a:xfrm>
            <a:off x="654870" y="1078062"/>
            <a:ext cx="5585388" cy="12108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5225B6-7D79-4E7A-B8DD-7BF53F6DA233}"/>
              </a:ext>
            </a:extLst>
          </p:cNvPr>
          <p:cNvSpPr/>
          <p:nvPr/>
        </p:nvSpPr>
        <p:spPr>
          <a:xfrm>
            <a:off x="1606291" y="2417392"/>
            <a:ext cx="3952301" cy="806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чень крутой заголовок…">
            <a:extLst>
              <a:ext uri="{FF2B5EF4-FFF2-40B4-BE49-F238E27FC236}">
                <a16:creationId xmlns:a16="http://schemas.microsoft.com/office/drawing/2014/main" id="{1C57722A-A44F-4697-9AC1-AA076EED614A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Надбавки лучшим преподавателям </a:t>
            </a:r>
            <a:r>
              <a:rPr lang="ru-RU" sz="2000" b="1" cap="all" dirty="0"/>
              <a:t>(Москва)</a:t>
            </a:r>
            <a:endParaRPr lang="ru-RU" sz="2800" b="1" cap="all" dirty="0"/>
          </a:p>
        </p:txBody>
      </p:sp>
    </p:spTree>
    <p:extLst>
      <p:ext uri="{BB962C8B-B14F-4D97-AF65-F5344CB8AC3E}">
        <p14:creationId xmlns:p14="http://schemas.microsoft.com/office/powerpoint/2010/main" val="1457696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чень крутой заголовок…"/>
          <p:cNvSpPr txBox="1"/>
          <p:nvPr/>
        </p:nvSpPr>
        <p:spPr>
          <a:xfrm>
            <a:off x="913508" y="2502921"/>
            <a:ext cx="872227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endParaRPr lang="ru-RU" sz="2800" b="1" cap="all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87655" y="960675"/>
            <a:ext cx="109424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400" i="1" dirty="0"/>
              <a:t>Документ:</a:t>
            </a:r>
          </a:p>
          <a:p>
            <a:r>
              <a:rPr lang="ru-RU" sz="1400" dirty="0">
                <a:hlinkClick r:id="rId3"/>
              </a:rPr>
              <a:t>Порядок установления надбавок за защиту диссертаций на соискание ученой степени доктора наук работникам Национального исследовательского университета «Высшая школа экономики»</a:t>
            </a:r>
            <a:endParaRPr lang="ru-RU" sz="1400" dirty="0"/>
          </a:p>
        </p:txBody>
      </p:sp>
      <p:sp>
        <p:nvSpPr>
          <p:cNvPr id="7" name="Номер слайда 2">
            <a:extLst>
              <a:ext uri="{FF2B5EF4-FFF2-40B4-BE49-F238E27FC236}">
                <a16:creationId xmlns:a16="http://schemas.microsoft.com/office/drawing/2014/main" id="{1E3E2EDA-0DAC-4AE2-B138-26C4DF18CBE2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15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чень крутой заголовок…">
            <a:extLst>
              <a:ext uri="{FF2B5EF4-FFF2-40B4-BE49-F238E27FC236}">
                <a16:creationId xmlns:a16="http://schemas.microsoft.com/office/drawing/2014/main" id="{771C8F13-1691-4429-93EE-BE726979D576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Надбавки за защиту докторской диссертации</a:t>
            </a: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A2FEF66F-D27B-40BA-B4D1-052281F69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582365"/>
              </p:ext>
            </p:extLst>
          </p:nvPr>
        </p:nvGraphicFramePr>
        <p:xfrm>
          <a:off x="646359" y="1943791"/>
          <a:ext cx="10942458" cy="464478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07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5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843">
                <a:tc>
                  <a:txBody>
                    <a:bodyPr/>
                    <a:lstStyle/>
                    <a:p>
                      <a:pPr algn="l"/>
                      <a:r>
                        <a:rPr kumimoji="1" lang="ru-RU" sz="14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Предоставляются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Работникам НИУ ВШЭ при одновременном выполнении условий: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основным местом работы является НИУ ВШЭ</a:t>
                      </a:r>
                      <a:endParaRPr lang="ru-RU" sz="14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indent="-171450" algn="just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диссертация на соискание степени доктора наук защищена работником в диссертационных советах НИУ ВШЭ после 01.01.2020</a:t>
                      </a:r>
                    </a:p>
                    <a:p>
                      <a:pPr marL="0" marR="0" indent="0" algn="just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По решению координирующего  проректора может быть установлена работнику НИУ ВШЭ, чьим основным местом работы является НИУ ВШЭ, защитившему диссертацию в диссертационном совете сторонней организации в случае, если в НИУ ВШЭ отсутствует диссертационный совет по соответствующей отрасли науки</a:t>
                      </a: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21">
                <a:tc>
                  <a:txBody>
                    <a:bodyPr/>
                    <a:lstStyle/>
                    <a:p>
                      <a:pPr algn="l"/>
                      <a:r>
                        <a:rPr kumimoji="1" lang="ru-RU" sz="1400" b="1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Сумма надбавки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50 000 рублей в месяц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21"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Начисляются</a:t>
                      </a:r>
                      <a:endParaRPr kumimoji="1" lang="ru-RU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Ежемесячно 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190">
                <a:tc>
                  <a:txBody>
                    <a:bodyPr/>
                    <a:lstStyle/>
                    <a:p>
                      <a:pPr algn="l"/>
                      <a:r>
                        <a:rPr kumimoji="1" lang="ru-RU" sz="1400" b="1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Устанавливаются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380985" rtl="0" eaLnBrk="1" latinLnBrk="0" hangingPunct="1"/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36 месяцев со дня присуждения работнику ученой степени доктора наук диссертационным советом НИУ ВШЭ</a:t>
                      </a: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3002">
                <a:tc>
                  <a:txBody>
                    <a:bodyPr/>
                    <a:lstStyle/>
                    <a:p>
                      <a:pPr algn="l"/>
                      <a:r>
                        <a:rPr kumimoji="1" lang="ru-RU" sz="1400" b="1" u="none" strike="noStrike" kern="1200" cap="none" spc="0" normalizeH="0" baseline="0" noProof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Расчет во время отпуска и командировок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>
                          <a:latin typeface="+mn-lt"/>
                        </a:rPr>
                        <a:t>В случае ухода работника в длительный или творческий отпуск, отпуск по беременности и родам или в отпуск по уходу за ребенком, выплата надбавки приостанавливается и возобновляется с даты выхода работника из соответствующего отпуска на основании приказа. Изданию приказа предшествует обращение работника в Управление аспирантуры и докторантуры с письменным заявлением о выплате установленной надбавки.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При направлении в командировку или в отпуск надбавка выплачивается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в составе расчета за последние 12 месяцев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7751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/>
                        <a:t>Инициатор приказа об установлении надбавки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Управление аспирантуры и докторантуры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323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241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чень крутой заголовок…"/>
          <p:cNvSpPr txBox="1"/>
          <p:nvPr/>
        </p:nvSpPr>
        <p:spPr>
          <a:xfrm>
            <a:off x="-2347099" y="2859056"/>
            <a:ext cx="1059594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endParaRPr lang="ru-RU" sz="2400" b="1" cap="all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962278"/>
              </p:ext>
            </p:extLst>
          </p:nvPr>
        </p:nvGraphicFramePr>
        <p:xfrm>
          <a:off x="1089120" y="1128425"/>
          <a:ext cx="10326441" cy="5421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0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5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4087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Предоставляются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>
                          <a:effectLst/>
                        </a:rPr>
                        <a:t>Работникам НИУ ВШЭ при одновременном выполнении условий: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effectLst/>
                        </a:rPr>
                        <a:t>основным местом работы является НИУ ВШЭ</a:t>
                      </a:r>
                      <a:endParaRPr lang="ru-RU" sz="1800" kern="1200" baseline="0" dirty="0">
                        <a:effectLst/>
                      </a:endParaRPr>
                    </a:p>
                    <a:p>
                      <a:pPr marL="171450" marR="0" indent="-17145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800" u="none" strike="noStrike" kern="1200" cap="none" spc="0" baseline="0" dirty="0">
                          <a:ln>
                            <a:noFill/>
                          </a:ln>
                          <a:effectLst/>
                          <a:uFillTx/>
                          <a:sym typeface="Helvetica Light"/>
                        </a:rPr>
                        <a:t>должность ППС старший преподаватель, доцент, профессор</a:t>
                      </a:r>
                    </a:p>
                    <a:p>
                      <a:pPr marL="171450" marR="0" indent="-17145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в кадровых учетных системах зафиксирована образовательно-методическая траектория</a:t>
                      </a: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249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Сумма надбавки и продолжительность выплат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>
                          <a:effectLst/>
                        </a:rPr>
                        <a:t>Старшие преподаватели</a:t>
                      </a:r>
                      <a:r>
                        <a:rPr lang="ru-RU" sz="1800" kern="1200" baseline="0" dirty="0">
                          <a:effectLst/>
                        </a:rPr>
                        <a:t> – </a:t>
                      </a:r>
                      <a:r>
                        <a:rPr lang="ru-RU" sz="1800" kern="1200" dirty="0">
                          <a:effectLst/>
                        </a:rPr>
                        <a:t>15 000 рублей</a:t>
                      </a:r>
                    </a:p>
                    <a:p>
                      <a:pPr algn="l"/>
                      <a:r>
                        <a:rPr lang="ru-RU" sz="1800" dirty="0"/>
                        <a:t>Доценты – 20 000 рублей </a:t>
                      </a:r>
                    </a:p>
                    <a:p>
                      <a:pPr algn="l"/>
                      <a:r>
                        <a:rPr lang="ru-RU" sz="1800" b="0" dirty="0">
                          <a:latin typeface="+mn-lt"/>
                        </a:rPr>
                        <a:t>Профессора – 30 000 рублей</a:t>
                      </a:r>
                      <a:r>
                        <a:rPr lang="ru-RU" sz="1800" b="0" baseline="0" dirty="0">
                          <a:latin typeface="+mn-lt"/>
                        </a:rPr>
                        <a:t> 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411"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sym typeface="Helvetica Light"/>
                        </a:rPr>
                        <a:t>Начисляются</a:t>
                      </a:r>
                      <a:endParaRPr kumimoji="1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>
                          <a:effectLst/>
                        </a:rPr>
                        <a:t>Ежемесячно 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30"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Продолжительность выплат</a:t>
                      </a: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dirty="0">
                          <a:latin typeface="+mn-lt"/>
                        </a:rPr>
                        <a:t>На срок трудового договора</a:t>
                      </a: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10392951"/>
                  </a:ext>
                </a:extLst>
              </a:tr>
              <a:tr h="1057842">
                <a:tc>
                  <a:txBody>
                    <a:bodyPr/>
                    <a:lstStyle/>
                    <a:p>
                      <a:pPr algn="l"/>
                      <a:r>
                        <a:rPr kumimoji="1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Расчет во время отпуска и командировок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/>
                        <a:t>При направлении в командировку или в отпуск надбавка выплачивается</a:t>
                      </a:r>
                      <a:r>
                        <a:rPr lang="ru-RU" sz="1800" baseline="0" dirty="0"/>
                        <a:t> в составе расчета за последние 12 месяцев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7842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/>
                        <a:t>Инициатор приказа об установлении надбавки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71995" marR="71995" marT="35975" marB="35975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/>
                        <a:t>Управление персонала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5" marR="71995" marT="35975" marB="359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9552040"/>
                  </a:ext>
                </a:extLst>
              </a:tr>
            </a:tbl>
          </a:graphicData>
        </a:graphic>
      </p:graphicFrame>
      <p:sp>
        <p:nvSpPr>
          <p:cNvPr id="5" name="Номер слайда 2">
            <a:extLst>
              <a:ext uri="{FF2B5EF4-FFF2-40B4-BE49-F238E27FC236}">
                <a16:creationId xmlns:a16="http://schemas.microsoft.com/office/drawing/2014/main" id="{4BFBBED6-394F-40A9-BAD5-5BC8BDC284E9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16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7EC98556-03C1-4CDC-BDFA-C7D7662FD2B9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Надбавки ППС на образовательно-методической траектории</a:t>
            </a:r>
          </a:p>
        </p:txBody>
      </p:sp>
    </p:spTree>
    <p:extLst>
      <p:ext uri="{BB962C8B-B14F-4D97-AF65-F5344CB8AC3E}">
        <p14:creationId xmlns:p14="http://schemas.microsoft.com/office/powerpoint/2010/main" val="1710806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305364"/>
              </p:ext>
            </p:extLst>
          </p:nvPr>
        </p:nvGraphicFramePr>
        <p:xfrm>
          <a:off x="535246" y="1884145"/>
          <a:ext cx="11121507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9761">
                  <a:extLst>
                    <a:ext uri="{9D8B030D-6E8A-4147-A177-3AD203B41FA5}">
                      <a16:colId xmlns:a16="http://schemas.microsoft.com/office/drawing/2014/main" val="3537981611"/>
                    </a:ext>
                  </a:extLst>
                </a:gridCol>
                <a:gridCol w="6604833">
                  <a:extLst>
                    <a:ext uri="{9D8B030D-6E8A-4147-A177-3AD203B41FA5}">
                      <a16:colId xmlns:a16="http://schemas.microsoft.com/office/drawing/2014/main" val="709098407"/>
                    </a:ext>
                  </a:extLst>
                </a:gridCol>
                <a:gridCol w="1636913">
                  <a:extLst>
                    <a:ext uri="{9D8B030D-6E8A-4147-A177-3AD203B41FA5}">
                      <a16:colId xmlns:a16="http://schemas.microsoft.com/office/drawing/2014/main" val="2729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Подвид стимулирующей</a:t>
                      </a:r>
                      <a:r>
                        <a:rPr lang="ru-RU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выплаты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Основания</a:t>
                      </a:r>
                      <a:r>
                        <a:rPr lang="ru-RU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(критерии) для назначения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Категории</a:t>
                      </a:r>
                      <a:r>
                        <a:rPr lang="ru-RU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должностей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272923"/>
                  </a:ext>
                </a:extLst>
              </a:tr>
              <a:tr h="447789">
                <a:tc rowSpan="3"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Премиальные выплаты по итогам работы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успешное и добросовестное исполнение работником Университета своих должностных обязанностей за период (разовая, за месяц, за квартал, за год)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Все категории должностей</a:t>
                      </a:r>
                      <a:r>
                        <a:rPr lang="ru-RU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персонала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4471869"/>
                  </a:ext>
                </a:extLst>
              </a:tr>
              <a:tr h="414669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по итогам работы в проекте/мероприятии (реализуемом в рамках гранта, государственного задания, договоров на выполнение научно-исследовательских работ и иных работ (оказание услуг); ином проекте/мероприятии)</a:t>
                      </a:r>
                      <a:endParaRPr lang="ru-RU" sz="18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02525"/>
                  </a:ext>
                </a:extLst>
              </a:tr>
              <a:tr h="366769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успешное и добросовестное исполнение работником своих должностных обязанностей и в связи с датой образования Университета (структурного подразделения Университета)</a:t>
                      </a:r>
                      <a:endParaRPr lang="ru-RU" sz="18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016579"/>
                  </a:ext>
                </a:extLst>
              </a:tr>
            </a:tbl>
          </a:graphicData>
        </a:graphic>
      </p:graphicFrame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ABDD1529-E7BB-4A35-8DA7-78E2B184C1BA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17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чень крутой заголовок…">
            <a:extLst>
              <a:ext uri="{FF2B5EF4-FFF2-40B4-BE49-F238E27FC236}">
                <a16:creationId xmlns:a16="http://schemas.microsoft.com/office/drawing/2014/main" id="{4940D4B2-FE23-47E8-9056-CD3A53B9CC72}"/>
              </a:ext>
            </a:extLst>
          </p:cNvPr>
          <p:cNvSpPr txBox="1"/>
          <p:nvPr/>
        </p:nvSpPr>
        <p:spPr>
          <a:xfrm>
            <a:off x="1032543" y="445292"/>
            <a:ext cx="9824753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Стимулирующие выплаты: премиальные выплаты</a:t>
            </a:r>
          </a:p>
        </p:txBody>
      </p:sp>
    </p:spTree>
    <p:extLst>
      <p:ext uri="{BB962C8B-B14F-4D97-AF65-F5344CB8AC3E}">
        <p14:creationId xmlns:p14="http://schemas.microsoft.com/office/powerpoint/2010/main" val="3836501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701CCB93-9A29-4B41-87B8-E86603FCB66F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6" name="Очень крутой заголовок…">
            <a:extLst>
              <a:ext uri="{FF2B5EF4-FFF2-40B4-BE49-F238E27FC236}">
                <a16:creationId xmlns:a16="http://schemas.microsoft.com/office/drawing/2014/main" id="{251E6CA2-4D2D-4E46-9E7B-245348EFBEC4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Виды отпусков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A4B37FB-5DC6-4846-BF73-DCE3E6258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805945"/>
              </p:ext>
            </p:extLst>
          </p:nvPr>
        </p:nvGraphicFramePr>
        <p:xfrm>
          <a:off x="1000743" y="1126796"/>
          <a:ext cx="10190514" cy="42148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37868">
                  <a:extLst>
                    <a:ext uri="{9D8B030D-6E8A-4147-A177-3AD203B41FA5}">
                      <a16:colId xmlns:a16="http://schemas.microsoft.com/office/drawing/2014/main" val="2026987126"/>
                    </a:ext>
                  </a:extLst>
                </a:gridCol>
                <a:gridCol w="8252646">
                  <a:extLst>
                    <a:ext uri="{9D8B030D-6E8A-4147-A177-3AD203B41FA5}">
                      <a16:colId xmlns:a16="http://schemas.microsoft.com/office/drawing/2014/main" val="2184872907"/>
                    </a:ext>
                  </a:extLst>
                </a:gridCol>
              </a:tblGrid>
              <a:tr h="2350487">
                <a:tc>
                  <a:txBody>
                    <a:bodyPr/>
                    <a:lstStyle>
                      <a:lvl1pPr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Ежегодный оплачиваемый отпуск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ППС – 56 дней, НС – 28 дней. За каждый отработанный месяц ППС полагается 4,66 дня отпуска, НС – 2,33 дня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altLang="ru-RU" sz="1200" b="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За дни нахождения в отпуске расчет производится исходя из  количества дней нахождения в отпуске, умноженных на среднедневную заработную плату.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altLang="ru-RU" sz="1200" b="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 расчёт средней заработной платы включаются оплата труда и стимулирующие выплаты за последние 12 месяцев. Для определения среднего размера оплаты в месяц общий объем средств делим на 12, полученную сумму делим на 29,3 (средний размер календарных дней в месяце) и получаем сумму заработка в день. Эту сумму умножаем на количество календарных дней отпуска.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altLang="ru-RU" sz="12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Не включаются: вознаграждение по договорам ГПХ, выплаты во время нетрудоспособности, материальная помощь, компенсация на питание, на транспортные расходы, разовые премии (юбилейные).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780379"/>
                  </a:ext>
                </a:extLst>
              </a:tr>
              <a:tr h="1068404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Отпуск по беременности и родам,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по уходу за ребенком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Рассчитывается в соответствии с частью 3.1 статьи 14 Закона N 255-ФЗ. Для расчета принимаются суммы начисленного заработка* за два календарных года, предшествующих году наступления отпуска по беременности и родам, отпуска по уходу за ребенком. Сумма  начисленного заработка делится на количество календарных дней в периоде расчета (730 дней).  Средний дневной заработок, исчисленный в соответствии с частью 3.1 статьи 14 Закона N 255-ФЗ, не может быть ниже 420,56 руб. и превышать 2 434,25 руб. с 01.01.2021 г.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491012"/>
                  </a:ext>
                </a:extLst>
              </a:tr>
              <a:tr h="795948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Отпуск без сохранения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заработной платы, длительный отпуск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Не оплачивается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72015" marR="72015" marT="35968" marB="359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696399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F304362-6543-42F7-8868-DF814C5FB9B5}"/>
              </a:ext>
            </a:extLst>
          </p:cNvPr>
          <p:cNvSpPr/>
          <p:nvPr/>
        </p:nvSpPr>
        <p:spPr>
          <a:xfrm>
            <a:off x="1000743" y="5516120"/>
            <a:ext cx="45463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23386"/>
            <a:r>
              <a:rPr lang="ru-RU" sz="1200" i="1" dirty="0"/>
              <a:t>*в заработок не включаются пособия по временной нетрудоспособности, по беременности и родам, по уходу за ребенком  в  соответствии с ч.2 ст. 422 НК РФ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05D491-3951-4FF5-90B9-C9BA5A11D421}"/>
              </a:ext>
            </a:extLst>
          </p:cNvPr>
          <p:cNvSpPr/>
          <p:nvPr/>
        </p:nvSpPr>
        <p:spPr>
          <a:xfrm>
            <a:off x="1000743" y="6258819"/>
            <a:ext cx="23140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>
                <a:hlinkClick r:id="rId3"/>
              </a:rPr>
              <a:t>Подробнее на странице УП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2156810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701CCB93-9A29-4B41-87B8-E86603FCB66F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6" name="Очень крутой заголовок…">
            <a:extLst>
              <a:ext uri="{FF2B5EF4-FFF2-40B4-BE49-F238E27FC236}">
                <a16:creationId xmlns:a16="http://schemas.microsoft.com/office/drawing/2014/main" id="{251E6CA2-4D2D-4E46-9E7B-245348EFBEC4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Виды отпусков</a:t>
            </a: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8FB210DB-D016-4599-B089-E170F185B7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122929"/>
              </p:ext>
            </p:extLst>
          </p:nvPr>
        </p:nvGraphicFramePr>
        <p:xfrm>
          <a:off x="1007483" y="1454307"/>
          <a:ext cx="10177034" cy="445787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15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1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2565">
                <a:tc>
                  <a:txBody>
                    <a:bodyPr/>
                    <a:lstStyle>
                      <a:lvl1pPr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Творческий отпуск</a:t>
                      </a:r>
                    </a:p>
                  </a:txBody>
                  <a:tcPr marL="72015" marR="72015" marT="35968" marB="35968" horzOverflow="overflow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2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1pPr>
                      <a:lvl2pPr marL="742950" indent="-28575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21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2pPr>
                      <a:lvl3pPr marL="11430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3pPr>
                      <a:lvl4pPr marL="16002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4pPr>
                      <a:lvl5pPr marL="2057400" indent="-228600" defTabSz="379413" eaLnBrk="0" hangingPunct="0">
                        <a:spcBef>
                          <a:spcPct val="20000"/>
                        </a:spcBef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5pPr>
                      <a:lvl6pPr marL="25146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6pPr>
                      <a:lvl7pPr marL="29718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7pPr>
                      <a:lvl8pPr marL="34290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8pPr>
                      <a:lvl9pPr marL="3886200" indent="-228600" defTabSz="3794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 sz="1400">
                          <a:solidFill>
                            <a:schemeClr val="tx1"/>
                          </a:solidFill>
                          <a:latin typeface="Arial Narrow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Предоставляется педагогическим работникам для подготовки публикаций, диссертаций, проведения исследований на 3, 4, 5 или 6 месяцев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Может быть разбит на 2 части (3 месяца+1, 2 или 3 месяца)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Для подготовки докторской диссертации может быть продлен до 12 месяцев 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  раз в 5 лет преподавателям, для которых ∑ педагогический стаж работы в НИУ ВШЭ на полной преподавательской ставке составляет не менее 5 лет</a:t>
                      </a:r>
                      <a:r>
                        <a:rPr kumimoji="0" lang="en-US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На весь период творческого отпуска сохраняется средняя заработная плата: первые 3 месяца – 100% средняя заработная плата; вторая часть (1, 2 или 3 месяца) – 75% средняя заработная плата; на время дополнительного творческого отпуска для подготовки докторской диссертации – 100% средняя заработная плата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alt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Предоставляется после использования очередного отпуска</a:t>
                      </a:r>
                    </a:p>
                  </a:txBody>
                  <a:tcPr marL="72015" marR="72015" marT="35968" marB="359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5308">
                <a:tc>
                  <a:txBody>
                    <a:bodyPr/>
                    <a:lstStyle/>
                    <a:p>
                      <a:pPr marL="0" marR="0" lvl="0" indent="0" algn="l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Учебный отпуск</a:t>
                      </a:r>
                      <a:endParaRPr kumimoji="0" lang="ru-RU" alt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72015" marR="72015" marT="35968" marB="35968" horzOverflow="overflow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Предоставляется от 15 календарных дней обучающимся по </a:t>
                      </a:r>
                      <a:r>
                        <a:rPr kumimoji="0" lang="ru-RU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имеющим государственную аккредитацию программам для прохождения промежуточной аттестации, итоговой государственной аттестации, для подготовки и защиты ВКР и сдачи итоговых государственных экзаменов</a:t>
                      </a: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2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just" defTabSz="3794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 период учебного отпуска сохраняется средняя заработная плата</a:t>
                      </a:r>
                      <a:endParaRPr kumimoji="0" lang="ru-RU" altLang="ru-RU" sz="12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72015" marR="72015" marT="35968" marB="359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8C548D1-7B99-40C1-8FD3-9EFF1DA6BD10}"/>
              </a:ext>
            </a:extLst>
          </p:cNvPr>
          <p:cNvSpPr/>
          <p:nvPr/>
        </p:nvSpPr>
        <p:spPr>
          <a:xfrm>
            <a:off x="1000743" y="6258819"/>
            <a:ext cx="23140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>
                <a:hlinkClick r:id="rId3"/>
              </a:rPr>
              <a:t>Подробнее на странице УП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226079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395D44A-EEE9-4317-8958-3814C99ED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928806"/>
              </p:ext>
            </p:extLst>
          </p:nvPr>
        </p:nvGraphicFramePr>
        <p:xfrm>
          <a:off x="608798" y="1113041"/>
          <a:ext cx="10974404" cy="5216633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5732747">
                  <a:extLst>
                    <a:ext uri="{9D8B030D-6E8A-4147-A177-3AD203B41FA5}">
                      <a16:colId xmlns:a16="http://schemas.microsoft.com/office/drawing/2014/main" val="1772495018"/>
                    </a:ext>
                  </a:extLst>
                </a:gridCol>
                <a:gridCol w="5241657">
                  <a:extLst>
                    <a:ext uri="{9D8B030D-6E8A-4147-A177-3AD203B41FA5}">
                      <a16:colId xmlns:a16="http://schemas.microsoft.com/office/drawing/2014/main" val="83917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8349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834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816489"/>
                  </a:ext>
                </a:extLst>
              </a:tr>
              <a:tr h="434883">
                <a:tc>
                  <a:txBody>
                    <a:bodyPr/>
                    <a:lstStyle/>
                    <a:p>
                      <a:r>
                        <a:rPr lang="ru-RU" sz="1600" i="0" dirty="0">
                          <a:hlinkClick r:id="rId3" action="ppaction://hlinksldjump"/>
                        </a:rPr>
                        <a:t>Система оплаты труда работников НИУ ВШЭ</a:t>
                      </a:r>
                      <a:endParaRPr lang="ru-RU" sz="1600" i="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4" action="ppaction://hlinksldjump"/>
                        </a:rPr>
                        <a:t>Размеры окладов ППС и НР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21832519"/>
                  </a:ext>
                </a:extLst>
              </a:tr>
              <a:tr h="426266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5" action="ppaction://hlinksldjump"/>
                        </a:rPr>
                        <a:t>Категории персонала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6" action="ppaction://hlinksldjump"/>
                        </a:rPr>
                        <a:t>Компенсационные выплаты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1205545"/>
                  </a:ext>
                </a:extLst>
              </a:tr>
              <a:tr h="434883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7" action="ppaction://hlinksldjump"/>
                        </a:rPr>
                        <a:t>Стимулирующие выплаты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8" action="ppaction://hlinksldjump"/>
                        </a:rPr>
                        <a:t>Стимулирующие выплаты: выплаты за интенсивность и высокие результаты работы </a:t>
                      </a:r>
                      <a:r>
                        <a:rPr lang="ru-RU" sz="1400" dirty="0"/>
                        <a:t>(слайд 8, 10-11)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7060820"/>
                  </a:ext>
                </a:extLst>
              </a:tr>
              <a:tr h="434883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9" action="ppaction://hlinksldjump"/>
                        </a:rPr>
                        <a:t>Академические надбавки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0" action="ppaction://hlinksldjump"/>
                        </a:rPr>
                        <a:t>Надбавки на период адаптации к преподавательской деятельности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205560"/>
                  </a:ext>
                </a:extLst>
              </a:tr>
              <a:tr h="434883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1" action="ppaction://hlinksldjump"/>
                        </a:rPr>
                        <a:t>Стимулирующие выплаты: выплаты за качество выполняемых работ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2" action="ppaction://hlinksldjump"/>
                        </a:rPr>
                        <a:t>Надбавки лучшим преподавателям </a:t>
                      </a:r>
                      <a:r>
                        <a:rPr lang="ru-RU" sz="1400" dirty="0">
                          <a:hlinkClick r:id="rId12" action="ppaction://hlinksldjump"/>
                        </a:rPr>
                        <a:t>(Москва)</a:t>
                      </a:r>
                      <a:endParaRPr lang="ru-RU" sz="1400" dirty="0"/>
                    </a:p>
                    <a:p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3703058"/>
                  </a:ext>
                </a:extLst>
              </a:tr>
              <a:tr h="510897">
                <a:tc>
                  <a:txBody>
                    <a:bodyPr/>
                    <a:lstStyle/>
                    <a:p>
                      <a:r>
                        <a:rPr lang="ru-RU" sz="1600" i="0" dirty="0">
                          <a:hlinkClick r:id="rId13" action="ppaction://hlinksldjump"/>
                        </a:rPr>
                        <a:t>Надбавки за защиту докторской диссертации</a:t>
                      </a:r>
                      <a:endParaRPr lang="ru-RU" sz="1600" i="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hlinkClick r:id="rId14" action="ppaction://hlinksldjump"/>
                        </a:rPr>
                        <a:t>Надбавки ППС на образовательно-методической траектории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258436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5" action="ppaction://hlinksldjump"/>
                        </a:rPr>
                        <a:t>Стимулирующие выплаты: премиальные выплаты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6" action="ppaction://hlinksldjump"/>
                        </a:rPr>
                        <a:t>Виды отпусков </a:t>
                      </a:r>
                      <a:r>
                        <a:rPr lang="ru-RU" sz="1400" dirty="0"/>
                        <a:t>(слайд 18-19)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5327969"/>
                  </a:ext>
                </a:extLst>
              </a:tr>
              <a:tr h="545484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7" action="ppaction://hlinksldjump"/>
                        </a:rPr>
                        <a:t>Отпуск по </a:t>
                      </a:r>
                      <a:r>
                        <a:rPr lang="ru-RU" sz="1600" dirty="0" err="1">
                          <a:hlinkClick r:id="rId17" action="ppaction://hlinksldjump"/>
                        </a:rPr>
                        <a:t>БиР</a:t>
                      </a:r>
                      <a:r>
                        <a:rPr lang="ru-RU" sz="1600" dirty="0">
                          <a:hlinkClick r:id="rId17" action="ppaction://hlinksldjump"/>
                        </a:rPr>
                        <a:t>, по уходу за ребенком </a:t>
                      </a:r>
                      <a:r>
                        <a:rPr lang="ru-RU" sz="1400" dirty="0">
                          <a:hlinkClick r:id="rId17" action="ppaction://hlinksldjump"/>
                        </a:rPr>
                        <a:t>(ЛП и </a:t>
                      </a:r>
                      <a:r>
                        <a:rPr lang="ru-RU" sz="1400" dirty="0" err="1">
                          <a:hlinkClick r:id="rId17" action="ppaction://hlinksldjump"/>
                        </a:rPr>
                        <a:t>академ</a:t>
                      </a:r>
                      <a:r>
                        <a:rPr lang="ru-RU" sz="1400" dirty="0">
                          <a:hlinkClick r:id="rId17" action="ppaction://hlinksldjump"/>
                        </a:rPr>
                        <a:t>. надбавки)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8" action="ppaction://hlinksldjump"/>
                        </a:rPr>
                        <a:t>Юбилейная премия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0499939"/>
                  </a:ext>
                </a:extLst>
              </a:tr>
              <a:tr h="545484"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19" action="ppaction://hlinksldjump"/>
                        </a:rPr>
                        <a:t>Заработная плата в Вышке: ответы на часто задаваемые вопросы 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hlinkClick r:id="rId20" action="ppaction://hlinksldjump"/>
                        </a:rPr>
                        <a:t>Полезные ссылки</a:t>
                      </a:r>
                      <a:endParaRPr lang="ru-RU" sz="1600" dirty="0"/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660477"/>
                  </a:ext>
                </a:extLst>
              </a:tr>
            </a:tbl>
          </a:graphicData>
        </a:graphic>
      </p:graphicFrame>
      <p:sp>
        <p:nvSpPr>
          <p:cNvPr id="3" name="Очень крутой заголовок…">
            <a:extLst>
              <a:ext uri="{FF2B5EF4-FFF2-40B4-BE49-F238E27FC236}">
                <a16:creationId xmlns:a16="http://schemas.microsoft.com/office/drawing/2014/main" id="{2D012611-3E72-45B5-AAAA-02BB09D5DD96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Содержание</a:t>
            </a:r>
          </a:p>
        </p:txBody>
      </p:sp>
    </p:spTree>
    <p:extLst>
      <p:ext uri="{BB962C8B-B14F-4D97-AF65-F5344CB8AC3E}">
        <p14:creationId xmlns:p14="http://schemas.microsoft.com/office/powerpoint/2010/main" val="412927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27787" y="1685489"/>
            <a:ext cx="110347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>
              <a:spcAft>
                <a:spcPts val="0"/>
              </a:spcAft>
            </a:pPr>
            <a:r>
              <a:rPr lang="ru-RU" sz="1600" b="1" dirty="0">
                <a:hlinkClick r:id="rId2"/>
              </a:rPr>
              <a:t>Регламент установления преподавательских надбавок лучшим преподавателям в НИУ ВШЭ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>
                <a:ea typeface="Calibri" panose="020F0502020204030204" pitchFamily="34" charset="0"/>
              </a:rPr>
              <a:t>       6.7. В случае, если преподаватель, избранный лучшим преподавателем, в период выплаты преподавательской надбавки лучшему преподавателю (часть периода выплаты преподавательской надбавки лучшему преподавателю) находится в отпуске по беременности или родам либо в отпуске по уходу за ребенком, выплата преподавательской надбавки лучшему преподавателю может быть произведена (возобновлена) в течение одного учебного года после выхода преподавателя из отпуска</a:t>
            </a:r>
            <a:endParaRPr lang="en-US" sz="1600" dirty="0">
              <a:ea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7787" y="3602851"/>
            <a:ext cx="109765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3050"/>
            <a:r>
              <a:rPr lang="ru-RU" sz="1600" b="1" dirty="0">
                <a:hlinkClick r:id="rId3"/>
              </a:rPr>
              <a:t>Положение об академических надбавках НИУ ВШЭ</a:t>
            </a:r>
            <a:endParaRPr lang="ru-RU" sz="1600" b="1" dirty="0"/>
          </a:p>
          <a:p>
            <a:pPr indent="273050" algn="just"/>
            <a:r>
              <a:rPr lang="ru-RU" sz="1600" dirty="0"/>
              <a:t>5.6. Работник, находящийся в отпуске по беременности и родам либо в отпуске по уходу за ребенком, </a:t>
            </a:r>
            <a:r>
              <a:rPr lang="ru-RU" sz="1600" b="1" dirty="0"/>
              <a:t>может принять участие в кампании </a:t>
            </a:r>
            <a:r>
              <a:rPr lang="ru-RU" sz="1600" dirty="0"/>
              <a:t>по академическим надбавкам независимо от даты планируемого выхода из соответствующего отпуска, и академическая надбавка может быть ему установлена на условиях, предусмотренных Положением. В этом случае выплата академической надбавки производится </a:t>
            </a:r>
            <a:r>
              <a:rPr lang="ru-RU" sz="1600" b="1" dirty="0"/>
              <a:t>с даты выхода работника из соответствующего отпуска 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/>
              <a:t>В случае ухода работника, являющегося получателем академической надбавки, в отпуск по беременности и родам либо в отпуск по уходу за ребенком, выплата академической надбавки приостанавливается и возобновляется с даты выхода работника из соответствующего отпуска </a:t>
            </a:r>
          </a:p>
        </p:txBody>
      </p:sp>
      <p:sp>
        <p:nvSpPr>
          <p:cNvPr id="7" name="Номер слайда 2">
            <a:extLst>
              <a:ext uri="{FF2B5EF4-FFF2-40B4-BE49-F238E27FC236}">
                <a16:creationId xmlns:a16="http://schemas.microsoft.com/office/drawing/2014/main" id="{242C036A-AC23-4CD8-ADE8-F0514B8D447C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20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чень крутой заголовок…">
            <a:extLst>
              <a:ext uri="{FF2B5EF4-FFF2-40B4-BE49-F238E27FC236}">
                <a16:creationId xmlns:a16="http://schemas.microsoft.com/office/drawing/2014/main" id="{A524F296-9CE9-453A-8A95-C513E83C4441}"/>
              </a:ext>
            </a:extLst>
          </p:cNvPr>
          <p:cNvSpPr txBox="1"/>
          <p:nvPr/>
        </p:nvSpPr>
        <p:spPr>
          <a:xfrm>
            <a:off x="1032543" y="445292"/>
            <a:ext cx="9824753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Отпуск по </a:t>
            </a:r>
            <a:r>
              <a:rPr lang="ru-RU" sz="2800" b="1" cap="all" dirty="0" err="1"/>
              <a:t>БиР</a:t>
            </a:r>
            <a:r>
              <a:rPr lang="ru-RU" sz="2800" b="1" cap="all" dirty="0"/>
              <a:t>, по уходу за ребенком</a:t>
            </a:r>
            <a:r>
              <a:rPr lang="ru-RU" b="1" cap="all" dirty="0"/>
              <a:t> (ЛП и </a:t>
            </a:r>
            <a:r>
              <a:rPr lang="ru-RU" b="1" cap="all" dirty="0" err="1"/>
              <a:t>академ</a:t>
            </a:r>
            <a:r>
              <a:rPr lang="ru-RU" b="1" cap="all" dirty="0"/>
              <a:t>. Надбавки)</a:t>
            </a:r>
            <a:endParaRPr lang="ru-RU" sz="2800" b="1" cap="all" dirty="0"/>
          </a:p>
        </p:txBody>
      </p:sp>
    </p:spTree>
    <p:extLst>
      <p:ext uri="{BB962C8B-B14F-4D97-AF65-F5344CB8AC3E}">
        <p14:creationId xmlns:p14="http://schemas.microsoft.com/office/powerpoint/2010/main" val="393838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26435" y="1130642"/>
            <a:ext cx="9965365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5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00100" marR="0" lvl="0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5325" algn="l"/>
              </a:tabLst>
            </a:pPr>
            <a:r>
              <a:rPr lang="ru-RU" altLang="ru-RU" b="1" dirty="0">
                <a:latin typeface="+mn-lt"/>
                <a:ea typeface="Calibri" panose="020F0502020204030204" pitchFamily="34" charset="0"/>
              </a:rPr>
              <a:t>Премиальная выплата разового характера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 устанавливается работникам НИУ ВШЭ: </a:t>
            </a:r>
            <a:endParaRPr kumimoji="0" lang="ru-RU" altLang="ru-RU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Работающим в НИУ ВШЭ по основному месту работы не менее 3 лет 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За добросовестное исполнение трудовых обязанностей, продолжительную и безупречную работу 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В связи с юбилейными датами работника: 50, 60, 70, 75, 80, 85 и т.д. лет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Размеры премиальных выплат определяются в соответствии с должностью/статусом</a:t>
            </a: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0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5325" algn="l"/>
              </a:tabLst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  <a:hlinkClick r:id="rId2"/>
              </a:rPr>
              <a:t>Представление на установление работнику премиальной выплаты:</a:t>
            </a:r>
            <a:endParaRPr kumimoji="0" lang="ru-RU" altLang="ru-RU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Готовится руководителем структурного подразделения по установленной форме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Направляется ректору или иному должностному лицу, которому делегированы права ректора в этой части, за месяц до наступления юбилейной даты для принятия решения </a:t>
            </a:r>
          </a:p>
          <a:p>
            <a:pPr marL="452437" marR="0" lvl="1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5325" algn="l"/>
              </a:tabLst>
            </a:pP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4524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5325" algn="l"/>
              </a:tabLst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В исключительных случаях по решению ректора премиальная выплата может устанавливаться:</a:t>
            </a:r>
            <a:endParaRPr kumimoji="0" lang="ru-RU" altLang="ru-RU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В ином размере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Работнику, работающему в НИУ ВШЭ по основному месту работы менее 3 лет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800100" marR="0" lvl="1" indent="-3476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05325" algn="l"/>
              </a:tabLst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+mn-lt"/>
                <a:ea typeface="Times New Roman" panose="02020603050405020304" pitchFamily="18" charset="0"/>
              </a:rPr>
              <a:t>Работающему на условиях внешнего совместительства</a:t>
            </a:r>
            <a:endParaRPr kumimoji="0" lang="ru-RU" altLang="ru-RU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4" name="Номер слайда 2">
            <a:extLst>
              <a:ext uri="{FF2B5EF4-FFF2-40B4-BE49-F238E27FC236}">
                <a16:creationId xmlns:a16="http://schemas.microsoft.com/office/drawing/2014/main" id="{41FA1B54-77D3-4213-BEDB-F153165A0DC8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21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чень крутой заголовок…">
            <a:extLst>
              <a:ext uri="{FF2B5EF4-FFF2-40B4-BE49-F238E27FC236}">
                <a16:creationId xmlns:a16="http://schemas.microsoft.com/office/drawing/2014/main" id="{1229DE96-B036-4DB1-ADE7-FBAA2C3A052C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Юбилейная премия</a:t>
            </a:r>
          </a:p>
        </p:txBody>
      </p:sp>
    </p:spTree>
    <p:extLst>
      <p:ext uri="{BB962C8B-B14F-4D97-AF65-F5344CB8AC3E}">
        <p14:creationId xmlns:p14="http://schemas.microsoft.com/office/powerpoint/2010/main" val="1406885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202" y="2767280"/>
            <a:ext cx="118855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Заработная плата в Вышке: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ответы на часто </a:t>
            </a:r>
            <a:r>
              <a:rPr lang="ru-RU" sz="4000" dirty="0">
                <a:hlinkClick r:id="rId2"/>
              </a:rPr>
              <a:t>задаваемые вопросы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30590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701CCB93-9A29-4B41-87B8-E86603FCB66F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6" name="Очень крутой заголовок…">
            <a:extLst>
              <a:ext uri="{FF2B5EF4-FFF2-40B4-BE49-F238E27FC236}">
                <a16:creationId xmlns:a16="http://schemas.microsoft.com/office/drawing/2014/main" id="{251E6CA2-4D2D-4E46-9E7B-245348EFBEC4}"/>
              </a:ext>
            </a:extLst>
          </p:cNvPr>
          <p:cNvSpPr txBox="1"/>
          <p:nvPr/>
        </p:nvSpPr>
        <p:spPr>
          <a:xfrm>
            <a:off x="1032543" y="445292"/>
            <a:ext cx="11297419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Полезные ссылки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55D5E9-4F4F-4234-BB5B-9BEED6808B55}"/>
              </a:ext>
            </a:extLst>
          </p:cNvPr>
          <p:cNvSpPr/>
          <p:nvPr/>
        </p:nvSpPr>
        <p:spPr>
          <a:xfrm>
            <a:off x="863636" y="1630144"/>
            <a:ext cx="53987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Положение об оплате труда работников федерального государственного автономного образовательного учреждения высшего образования НИУ ВШЭ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4"/>
              </a:rPr>
              <a:t>Положение об академических надбавках федерального государственного автономного образовательного учреждения высшего образования НИУ ВШЭ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5"/>
              </a:rPr>
              <a:t>Приказ о размерах вознаграждения к юбилейным датам от 10.02.2021 №6.18.1-01/1002-05</a:t>
            </a:r>
            <a:endParaRPr lang="ru-RU" dirty="0"/>
          </a:p>
          <a:p>
            <a:r>
              <a:rPr lang="ru-RU" sz="1600" i="1" dirty="0">
                <a:hlinkClick r:id="rId6"/>
              </a:rPr>
              <a:t>Приложение 1 - Размеры премиальных выплат</a:t>
            </a:r>
            <a:endParaRPr lang="ru-RU" sz="1600" i="1" dirty="0"/>
          </a:p>
          <a:p>
            <a:r>
              <a:rPr lang="ru-RU" sz="1600" i="1" dirty="0">
                <a:hlinkClick r:id="rId7"/>
              </a:rPr>
              <a:t>Приложение 2 - Форма представления</a:t>
            </a:r>
            <a:endParaRPr lang="ru-RU" sz="1600" i="1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DE2A013-73B0-406A-9DAB-5003F3907BAD}"/>
              </a:ext>
            </a:extLst>
          </p:cNvPr>
          <p:cNvSpPr/>
          <p:nvPr/>
        </p:nvSpPr>
        <p:spPr>
          <a:xfrm>
            <a:off x="6262372" y="1720840"/>
            <a:ext cx="52766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8"/>
              </a:rPr>
              <a:t>Регламент установления преподавательских надбавок в НИУ ВШЭ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9" action="ppaction://hlinkfile"/>
              </a:rPr>
              <a:t>Размеры преподавательских надбавок лучшим преподавателям - работникам НИУ ВШЭ (Москва)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10"/>
              </a:rPr>
              <a:t>Порядок установления надбавок за защиту диссертаций на соискание ученой степени доктора наук работникам НИУ ВШЭ</a:t>
            </a:r>
            <a:endParaRPr lang="ru-RU" dirty="0"/>
          </a:p>
          <a:p>
            <a:endParaRPr lang="ru-RU" dirty="0"/>
          </a:p>
          <a:p>
            <a:r>
              <a:rPr lang="ru-RU" dirty="0">
                <a:hlinkClick r:id="rId11"/>
              </a:rPr>
              <a:t>Положение о творческих отпусках педагогических работников НИУ ВШЭ и его филиалов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73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чень крутой заголовок…"/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Система оплаты труда работников НИУ ВШЭ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402664" y="4372787"/>
            <a:ext cx="11328934" cy="2052251"/>
            <a:chOff x="-6207765" y="-424009"/>
            <a:chExt cx="40126495" cy="6781754"/>
          </a:xfrm>
          <a:effectLst/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-1002596" y="-424009"/>
              <a:ext cx="6501391" cy="4553911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3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Скругленный прямоугольник 4"/>
            <p:cNvSpPr/>
            <p:nvPr/>
          </p:nvSpPr>
          <p:spPr>
            <a:xfrm>
              <a:off x="-6207765" y="4030394"/>
              <a:ext cx="40126495" cy="2327351"/>
            </a:xfrm>
            <a:prstGeom prst="rect">
              <a:avLst/>
            </a:prstGeom>
            <a:ln>
              <a:solidFill>
                <a:srgbClr val="003399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0" tIns="4000" rIns="4000" bIns="4000" numCol="1" spcCol="1270" anchor="ctr" anchorCtr="0">
              <a:noAutofit/>
            </a:bodyPr>
            <a:lstStyle/>
            <a:p>
              <a:pPr marL="284955" defTabSz="27995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solidFill>
                    <a:schemeClr val="tx1"/>
                  </a:solidFill>
                </a:rPr>
                <a:t>Меры социальной поддержки </a:t>
              </a:r>
              <a:r>
                <a:rPr lang="ru-RU" dirty="0">
                  <a:solidFill>
                    <a:schemeClr val="tx1"/>
                  </a:solidFill>
                </a:rPr>
                <a:t>— единовременные выплаты (пособия) или материальная помощь работникам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209577" y="212921"/>
            <a:ext cx="658812" cy="460375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3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65038" y="5574851"/>
            <a:ext cx="1460715" cy="913000"/>
          </a:xfrm>
          <a:prstGeom prst="roundRect">
            <a:avLst>
              <a:gd name="adj" fmla="val 10000"/>
            </a:avLst>
          </a:prstGeom>
          <a:noFill/>
          <a:ln>
            <a:noFill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305563" y="2187135"/>
            <a:ext cx="2542212" cy="1832350"/>
            <a:chOff x="1207418" y="2119719"/>
            <a:chExt cx="3921792" cy="1995235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1207418" y="2119719"/>
              <a:ext cx="3921792" cy="1995235"/>
            </a:xfrm>
            <a:prstGeom prst="roundRect">
              <a:avLst>
                <a:gd name="adj" fmla="val 10000"/>
              </a:avLst>
            </a:prstGeom>
            <a:solidFill>
              <a:srgbClr val="E2E2E2"/>
            </a:solidFill>
            <a:ln>
              <a:solidFill>
                <a:srgbClr val="003399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Скругленный прямоугольник 4"/>
            <p:cNvSpPr txBox="1"/>
            <p:nvPr/>
          </p:nvSpPr>
          <p:spPr>
            <a:xfrm>
              <a:off x="1460862" y="2187212"/>
              <a:ext cx="3440854" cy="18783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99" tIns="8999" rIns="8999" bIns="8999" numCol="1" spcCol="1270" anchor="ctr" anchorCtr="0">
              <a:noAutofit/>
            </a:bodyPr>
            <a:lstStyle/>
            <a:p>
              <a:pPr algn="ctr" defTabSz="629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>
                  <a:solidFill>
                    <a:schemeClr val="tx1"/>
                  </a:solidFill>
                </a:rPr>
                <a:t>Система оплаты труда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3978260" y="1007357"/>
            <a:ext cx="7820713" cy="1894569"/>
            <a:chOff x="8568973" y="-583692"/>
            <a:chExt cx="7954945" cy="3400637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9058355" y="402710"/>
              <a:ext cx="3627701" cy="2414235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  <a:effectLst/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Скругленный прямоугольник 4"/>
            <p:cNvSpPr txBox="1"/>
            <p:nvPr/>
          </p:nvSpPr>
          <p:spPr>
            <a:xfrm>
              <a:off x="8568973" y="-583692"/>
              <a:ext cx="7954945" cy="2272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0" tIns="8000" rIns="8000" bIns="8000" numCol="1" spcCol="1270" anchor="ctr" anchorCtr="0">
              <a:noAutofit/>
            </a:bodyPr>
            <a:lstStyle/>
            <a:p>
              <a:pPr marL="142478" defTabSz="48992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>
                  <a:solidFill>
                    <a:schemeClr val="tx1"/>
                  </a:solidFill>
                </a:rPr>
                <a:t>Должностной оклад  </a:t>
              </a:r>
              <a:r>
                <a:rPr lang="ru-RU" sz="2000" dirty="0">
                  <a:solidFill>
                    <a:schemeClr val="tx1"/>
                  </a:solidFill>
                </a:rPr>
                <a:t>— фиксированный размер оплаты труда работника</a:t>
              </a: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4110015" y="2249118"/>
            <a:ext cx="7097964" cy="1428236"/>
            <a:chOff x="9106007" y="2693403"/>
            <a:chExt cx="11640844" cy="3627875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9106007" y="2693403"/>
              <a:ext cx="4828470" cy="2414235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  <a:effectLst/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Скругленный прямоугольник 4"/>
            <p:cNvSpPr txBox="1"/>
            <p:nvPr/>
          </p:nvSpPr>
          <p:spPr>
            <a:xfrm>
              <a:off x="9145231" y="4048467"/>
              <a:ext cx="11601620" cy="22728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0" tIns="8000" rIns="8000" bIns="8000" numCol="1" spcCol="1270" anchor="ctr" anchorCtr="1">
              <a:noAutofit/>
            </a:bodyPr>
            <a:lstStyle/>
            <a:p>
              <a:pPr algn="just" defTabSz="55991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schemeClr val="tx1"/>
                  </a:solidFill>
                </a:rPr>
                <a:t>Компенсационные выплаты </a:t>
              </a:r>
              <a:r>
                <a:rPr lang="ru-RU" sz="2000" dirty="0">
                  <a:solidFill>
                    <a:schemeClr val="tx1"/>
                  </a:solidFill>
                </a:rPr>
                <a:t>— денежные выплаты, связанные с исполнением работниками трудовых (должностных) обязанностей в условиях, отклоняющихся от нормальных</a:t>
              </a:r>
            </a:p>
            <a:p>
              <a:pPr defTabSz="55991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3976662" y="4292753"/>
            <a:ext cx="7283927" cy="1675514"/>
            <a:chOff x="9106005" y="3528078"/>
            <a:chExt cx="5475046" cy="4255988"/>
          </a:xfrm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9106005" y="5369831"/>
              <a:ext cx="4828470" cy="2414235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  <a:effectLst/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Скругленный прямоугольник 4"/>
            <p:cNvSpPr txBox="1"/>
            <p:nvPr/>
          </p:nvSpPr>
          <p:spPr>
            <a:xfrm>
              <a:off x="9217313" y="3528078"/>
              <a:ext cx="5363738" cy="22728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500" tIns="6500" rIns="6500" bIns="6500" numCol="1" spcCol="1270" anchor="ctr" anchorCtr="0">
              <a:noAutofit/>
            </a:bodyPr>
            <a:lstStyle/>
            <a:p>
              <a:pPr algn="just" defTabSz="4549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>
                  <a:solidFill>
                    <a:schemeClr val="tx1"/>
                  </a:solidFill>
                </a:rPr>
                <a:t>Прочие стимулирующие выплаты </a:t>
              </a:r>
              <a:r>
                <a:rPr lang="ru-RU" sz="2000" dirty="0">
                  <a:solidFill>
                    <a:schemeClr val="tx1"/>
                  </a:solidFill>
                </a:rPr>
                <a:t>— выплаты, направленные на стимулирование работника к качественному результату труда, а также поощрительные выплаты за выполненную работу</a:t>
              </a:r>
            </a:p>
          </p:txBody>
        </p:sp>
      </p:grpSp>
      <p:cxnSp>
        <p:nvCxnSpPr>
          <p:cNvPr id="36" name="Прямая со стрелкой 35"/>
          <p:cNvCxnSpPr/>
          <p:nvPr/>
        </p:nvCxnSpPr>
        <p:spPr>
          <a:xfrm>
            <a:off x="3015203" y="3103310"/>
            <a:ext cx="902293" cy="0"/>
          </a:xfrm>
          <a:prstGeom prst="straightConnector1">
            <a:avLst/>
          </a:prstGeom>
          <a:noFill/>
          <a:ln w="25400" cap="flat">
            <a:solidFill>
              <a:srgbClr val="00339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6C970A41-AFE1-4D50-AA29-81B68007AA8F}"/>
              </a:ext>
            </a:extLst>
          </p:cNvPr>
          <p:cNvCxnSpPr>
            <a:cxnSpLocks/>
          </p:cNvCxnSpPr>
          <p:nvPr/>
        </p:nvCxnSpPr>
        <p:spPr>
          <a:xfrm>
            <a:off x="3015203" y="3890978"/>
            <a:ext cx="834902" cy="401775"/>
          </a:xfrm>
          <a:prstGeom prst="straightConnector1">
            <a:avLst/>
          </a:prstGeom>
          <a:noFill/>
          <a:ln w="25400" cap="flat">
            <a:solidFill>
              <a:srgbClr val="00339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03FD307F-E9B1-4439-A8A1-BFEC1935AEB6}"/>
              </a:ext>
            </a:extLst>
          </p:cNvPr>
          <p:cNvCxnSpPr>
            <a:cxnSpLocks/>
          </p:cNvCxnSpPr>
          <p:nvPr/>
        </p:nvCxnSpPr>
        <p:spPr>
          <a:xfrm flipV="1">
            <a:off x="3015203" y="1934678"/>
            <a:ext cx="834902" cy="338913"/>
          </a:xfrm>
          <a:prstGeom prst="straightConnector1">
            <a:avLst/>
          </a:prstGeom>
          <a:noFill/>
          <a:ln w="25400" cap="flat">
            <a:solidFill>
              <a:srgbClr val="00339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8840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410865"/>
              </p:ext>
            </p:extLst>
          </p:nvPr>
        </p:nvGraphicFramePr>
        <p:xfrm>
          <a:off x="1686890" y="1522136"/>
          <a:ext cx="8438887" cy="4282575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6435776">
                  <a:extLst>
                    <a:ext uri="{9D8B030D-6E8A-4147-A177-3AD203B41FA5}">
                      <a16:colId xmlns:a16="http://schemas.microsoft.com/office/drawing/2014/main" val="1772495018"/>
                    </a:ext>
                  </a:extLst>
                </a:gridCol>
                <a:gridCol w="2003111">
                  <a:extLst>
                    <a:ext uri="{9D8B030D-6E8A-4147-A177-3AD203B41FA5}">
                      <a16:colId xmlns:a16="http://schemas.microsoft.com/office/drawing/2014/main" val="83917329"/>
                    </a:ext>
                  </a:extLst>
                </a:gridCol>
              </a:tblGrid>
              <a:tr h="497013"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Должность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8349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Оклад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8349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816489"/>
                  </a:ext>
                </a:extLst>
              </a:tr>
              <a:tr h="300428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Ассистент,</a:t>
                      </a:r>
                      <a:r>
                        <a:rPr lang="ru-RU" sz="2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преподаватель 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55 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21832519"/>
                  </a:ext>
                </a:extLst>
              </a:tr>
              <a:tr h="349338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Старший</a:t>
                      </a:r>
                      <a:r>
                        <a:rPr lang="ru-RU" sz="2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преподаватель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75</a:t>
                      </a:r>
                      <a:r>
                        <a:rPr lang="en-US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тыс. ₽</a:t>
                      </a:r>
                      <a:endParaRPr lang="ru-RU" sz="2000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1205545"/>
                  </a:ext>
                </a:extLst>
              </a:tr>
              <a:tr h="26002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Доцент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  <a:r>
                        <a:rPr lang="en-US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тыс. ₽</a:t>
                      </a:r>
                      <a:endParaRPr lang="ru-RU" sz="2000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7060820"/>
                  </a:ext>
                </a:extLst>
              </a:tr>
              <a:tr h="266404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Профессор 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120</a:t>
                      </a:r>
                      <a:r>
                        <a:rPr lang="en-US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тыс. ₽</a:t>
                      </a:r>
                      <a:endParaRPr lang="ru-RU" sz="2000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205560"/>
                  </a:ext>
                </a:extLst>
              </a:tr>
              <a:tr h="262151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Стажер</a:t>
                      </a:r>
                      <a:r>
                        <a:rPr lang="ru-RU" sz="2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- исследователь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sz="2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3703058"/>
                  </a:ext>
                </a:extLst>
              </a:tr>
              <a:tr h="428019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Младший</a:t>
                      </a:r>
                      <a:r>
                        <a:rPr lang="ru-RU" sz="2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научный сотрудник, научный сотрудник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50 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258436"/>
                  </a:ext>
                </a:extLst>
              </a:tr>
              <a:tr h="4587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Старший научный сотрудник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70 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5327969"/>
                  </a:ext>
                </a:extLst>
              </a:tr>
              <a:tr h="4587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Ведущий</a:t>
                      </a:r>
                      <a:r>
                        <a:rPr lang="ru-RU" sz="2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научный сотрудник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80 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0499939"/>
                  </a:ext>
                </a:extLst>
              </a:tr>
              <a:tr h="4587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Главный научный сотрудник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5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 тыс. ₽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3054322"/>
                  </a:ext>
                </a:extLst>
              </a:tr>
            </a:tbl>
          </a:graphicData>
        </a:graphic>
      </p:graphicFrame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6D6BECC6-A720-432C-A76D-87DED4E8DEDE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4B926E49-863C-4BAA-B64E-8FEBA789DF3D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Размеры окладов ППС и НР</a:t>
            </a:r>
          </a:p>
        </p:txBody>
      </p:sp>
    </p:spTree>
    <p:extLst>
      <p:ext uri="{BB962C8B-B14F-4D97-AF65-F5344CB8AC3E}">
        <p14:creationId xmlns:p14="http://schemas.microsoft.com/office/powerpoint/2010/main" val="261067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4159" y="2012105"/>
            <a:ext cx="11486639" cy="2794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 НПР относятся: 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профессорско-преподавательский состав, научные работники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 ВП относятся: 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научно-вспомогательный персонал; учебно-вспомогательный персонал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 УП относятся: 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административно-управленческий персонал, руководители структурных подразделений, в которых имеются должности научных сотрудников и их заместители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педагогические работники общего образования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ИТР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инженерно-технические работники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ПОП </a:t>
            </a:r>
            <a:r>
              <a:rPr lang="ru-RU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прочий и обслуживающий персонал</a:t>
            </a:r>
            <a:endParaRPr lang="ru-RU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6935A585-5F71-4647-B599-442B2D4A1458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5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A47EF12-CD21-4D90-916A-87AAB70B1ED8}"/>
              </a:ext>
            </a:extLst>
          </p:cNvPr>
          <p:cNvSpPr/>
          <p:nvPr/>
        </p:nvSpPr>
        <p:spPr>
          <a:xfrm>
            <a:off x="614412" y="1927036"/>
            <a:ext cx="10963175" cy="30415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253F98A1-42A6-4E2D-BE88-035DB3D10F9E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Категории персонала</a:t>
            </a:r>
          </a:p>
        </p:txBody>
      </p:sp>
    </p:spTree>
    <p:extLst>
      <p:ext uri="{BB962C8B-B14F-4D97-AF65-F5344CB8AC3E}">
        <p14:creationId xmlns:p14="http://schemas.microsoft.com/office/powerpoint/2010/main" val="665850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raphic 12" descr="Brainstorm with solid fill">
            <a:extLst>
              <a:ext uri="{FF2B5EF4-FFF2-40B4-BE49-F238E27FC236}">
                <a16:creationId xmlns:a16="http://schemas.microsoft.com/office/drawing/2014/main" id="{AF5FAEEF-6DCB-0C57-0A94-1FC4D7972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5578" y="4745014"/>
            <a:ext cx="308098" cy="308098"/>
          </a:xfrm>
          <a:prstGeom prst="rect">
            <a:avLst/>
          </a:prstGeom>
        </p:spPr>
      </p:pic>
      <p:pic>
        <p:nvPicPr>
          <p:cNvPr id="57" name="Graphic 14" descr="Database with solid fill">
            <a:extLst>
              <a:ext uri="{FF2B5EF4-FFF2-40B4-BE49-F238E27FC236}">
                <a16:creationId xmlns:a16="http://schemas.microsoft.com/office/drawing/2014/main" id="{2F6BBF29-A345-BF85-4710-ACF2CEFB0C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24754" y="1881870"/>
            <a:ext cx="240047" cy="240046"/>
          </a:xfrm>
          <a:prstGeom prst="rect">
            <a:avLst/>
          </a:prstGeom>
        </p:spPr>
      </p:pic>
      <p:pic>
        <p:nvPicPr>
          <p:cNvPr id="58" name="Graphic 15" descr="Gears with solid fill">
            <a:extLst>
              <a:ext uri="{FF2B5EF4-FFF2-40B4-BE49-F238E27FC236}">
                <a16:creationId xmlns:a16="http://schemas.microsoft.com/office/drawing/2014/main" id="{D1F750AC-DB69-8F85-8D77-7D4B37FA8F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68613" y="2937936"/>
            <a:ext cx="308098" cy="308098"/>
          </a:xfrm>
          <a:prstGeom prst="rect">
            <a:avLst/>
          </a:prstGeom>
        </p:spPr>
      </p:pic>
      <p:pic>
        <p:nvPicPr>
          <p:cNvPr id="60" name="Graphic 17" descr="Lightbulb with solid fill">
            <a:extLst>
              <a:ext uri="{FF2B5EF4-FFF2-40B4-BE49-F238E27FC236}">
                <a16:creationId xmlns:a16="http://schemas.microsoft.com/office/drawing/2014/main" id="{5D813D07-A834-C8E6-3FB2-065C343DD3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55578" y="2331104"/>
            <a:ext cx="308098" cy="308098"/>
          </a:xfrm>
          <a:prstGeom prst="rect">
            <a:avLst/>
          </a:prstGeom>
        </p:spPr>
      </p:pic>
      <p:pic>
        <p:nvPicPr>
          <p:cNvPr id="61" name="Graphic 18" descr="Research with solid fill">
            <a:extLst>
              <a:ext uri="{FF2B5EF4-FFF2-40B4-BE49-F238E27FC236}">
                <a16:creationId xmlns:a16="http://schemas.microsoft.com/office/drawing/2014/main" id="{F66AA377-616E-F222-6CDD-35005C13C5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18593" y="3538278"/>
            <a:ext cx="308098" cy="30809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642696"/>
              </p:ext>
            </p:extLst>
          </p:nvPr>
        </p:nvGraphicFramePr>
        <p:xfrm>
          <a:off x="742585" y="1061104"/>
          <a:ext cx="11077195" cy="54148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2423">
                  <a:extLst>
                    <a:ext uri="{9D8B030D-6E8A-4147-A177-3AD203B41FA5}">
                      <a16:colId xmlns:a16="http://schemas.microsoft.com/office/drawing/2014/main" val="996730366"/>
                    </a:ext>
                  </a:extLst>
                </a:gridCol>
                <a:gridCol w="7594772">
                  <a:extLst>
                    <a:ext uri="{9D8B030D-6E8A-4147-A177-3AD203B41FA5}">
                      <a16:colId xmlns:a16="http://schemas.microsoft.com/office/drawing/2014/main" val="101234728"/>
                    </a:ext>
                  </a:extLst>
                </a:gridCol>
              </a:tblGrid>
              <a:tr h="738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Условия труда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выплаты работникам, занятым на работах с вредными и (или) опасными условиями труда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576777"/>
                  </a:ext>
                </a:extLst>
              </a:tr>
              <a:tr h="73875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Особые климатические условия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районы Крайнего севера, пустынные и безводные местности, высокогорные районы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8584470"/>
                  </a:ext>
                </a:extLst>
              </a:tr>
              <a:tr h="73875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Увеличение объема работ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дополнительная работа, совмещение профессий (должностей)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1349921"/>
                  </a:ext>
                </a:extLst>
              </a:tr>
              <a:tr h="73875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Государственная тайна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выплаты за работу со сведениями, составляющими государственную тайну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0884714"/>
                  </a:ext>
                </a:extLst>
              </a:tr>
              <a:tr h="73875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Сверхурочная работа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2ч.*1,5 размер ЗП, последующие – в двойном размере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19310"/>
                  </a:ext>
                </a:extLst>
              </a:tr>
              <a:tr h="410421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Работа</a:t>
                      </a:r>
                      <a:r>
                        <a:rPr lang="ru-RU" sz="16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 ночное время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noProof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+20% от ЗП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559015"/>
                  </a:ext>
                </a:extLst>
              </a:tr>
              <a:tr h="652129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Работа в выходные и праздничные дни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оплачивается в одинарном размере, если она выполнена в пределах месячной нормы рабочего времени, и в двойном размере – если сверх месячной нормы. По желанию работника вместо повышенной оплаты может быть предоставлен другой день отдыха, в этом случае работа оплачивается в одинарном размере, а день отдыха не оплачивается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2294178"/>
                  </a:ext>
                </a:extLst>
              </a:tr>
            </a:tbl>
          </a:graphicData>
        </a:graphic>
      </p:graphicFrame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068BE28D-F9C9-42C2-A8B2-BD75D8511CB2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6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чень крутой заголовок…">
            <a:extLst>
              <a:ext uri="{FF2B5EF4-FFF2-40B4-BE49-F238E27FC236}">
                <a16:creationId xmlns:a16="http://schemas.microsoft.com/office/drawing/2014/main" id="{E9C5313E-919D-414B-B7D7-DC2EADA00682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Компенсационные выплаты</a:t>
            </a:r>
          </a:p>
        </p:txBody>
      </p:sp>
    </p:spTree>
    <p:extLst>
      <p:ext uri="{BB962C8B-B14F-4D97-AF65-F5344CB8AC3E}">
        <p14:creationId xmlns:p14="http://schemas.microsoft.com/office/powerpoint/2010/main" val="1658593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raphic 12" descr="Brainstorm with solid fill">
            <a:extLst>
              <a:ext uri="{FF2B5EF4-FFF2-40B4-BE49-F238E27FC236}">
                <a16:creationId xmlns:a16="http://schemas.microsoft.com/office/drawing/2014/main" id="{AF5FAEEF-6DCB-0C57-0A94-1FC4D7972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84984" y="4796766"/>
            <a:ext cx="308098" cy="308098"/>
          </a:xfrm>
          <a:prstGeom prst="rect">
            <a:avLst/>
          </a:prstGeom>
        </p:spPr>
      </p:pic>
      <p:pic>
        <p:nvPicPr>
          <p:cNvPr id="57" name="Graphic 14" descr="Database with solid fill">
            <a:extLst>
              <a:ext uri="{FF2B5EF4-FFF2-40B4-BE49-F238E27FC236}">
                <a16:creationId xmlns:a16="http://schemas.microsoft.com/office/drawing/2014/main" id="{2F6BBF29-A345-BF85-4710-ACF2CEFB0C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4160" y="1933622"/>
            <a:ext cx="240047" cy="240046"/>
          </a:xfrm>
          <a:prstGeom prst="rect">
            <a:avLst/>
          </a:prstGeom>
        </p:spPr>
      </p:pic>
      <p:pic>
        <p:nvPicPr>
          <p:cNvPr id="58" name="Graphic 15" descr="Gears with solid fill">
            <a:extLst>
              <a:ext uri="{FF2B5EF4-FFF2-40B4-BE49-F238E27FC236}">
                <a16:creationId xmlns:a16="http://schemas.microsoft.com/office/drawing/2014/main" id="{D1F750AC-DB69-8F85-8D77-7D4B37FA8F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98019" y="2989688"/>
            <a:ext cx="308098" cy="308098"/>
          </a:xfrm>
          <a:prstGeom prst="rect">
            <a:avLst/>
          </a:prstGeom>
        </p:spPr>
      </p:pic>
      <p:pic>
        <p:nvPicPr>
          <p:cNvPr id="60" name="Graphic 17" descr="Lightbulb with solid fill">
            <a:extLst>
              <a:ext uri="{FF2B5EF4-FFF2-40B4-BE49-F238E27FC236}">
                <a16:creationId xmlns:a16="http://schemas.microsoft.com/office/drawing/2014/main" id="{5D813D07-A834-C8E6-3FB2-065C343DD3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84984" y="2382856"/>
            <a:ext cx="308098" cy="308098"/>
          </a:xfrm>
          <a:prstGeom prst="rect">
            <a:avLst/>
          </a:prstGeom>
        </p:spPr>
      </p:pic>
      <p:pic>
        <p:nvPicPr>
          <p:cNvPr id="61" name="Graphic 18" descr="Research with solid fill">
            <a:extLst>
              <a:ext uri="{FF2B5EF4-FFF2-40B4-BE49-F238E27FC236}">
                <a16:creationId xmlns:a16="http://schemas.microsoft.com/office/drawing/2014/main" id="{F66AA377-616E-F222-6CDD-35005C13C5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47999" y="3590030"/>
            <a:ext cx="308098" cy="30809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75134" y="1881870"/>
            <a:ext cx="60502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lvl="0"/>
            <a:r>
              <a:rPr lang="ru-RU" b="1" dirty="0"/>
              <a:t>Выплаты за интенсивность и высокие результаты работы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интенсивность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академической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преподавательской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публикационной активности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инновационной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научной и экспертной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за результаты административной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на период адаптации к профессиональной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/>
              <a:t> за наставничество</a:t>
            </a:r>
          </a:p>
        </p:txBody>
      </p:sp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2A05AA89-DAB6-4A32-8FBC-49B7AC39EE22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579535E-A383-496A-93A8-7E4E8A00AF9F}"/>
              </a:ext>
            </a:extLst>
          </p:cNvPr>
          <p:cNvSpPr/>
          <p:nvPr/>
        </p:nvSpPr>
        <p:spPr>
          <a:xfrm>
            <a:off x="5886227" y="2138871"/>
            <a:ext cx="59821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5475"/>
            <a:r>
              <a:rPr lang="ru-RU" b="1" dirty="0"/>
              <a:t>Выплаты за качество выполняемых работ</a:t>
            </a:r>
          </a:p>
          <a:p>
            <a:pPr lvl="2" indent="-285750">
              <a:buFont typeface="Wingdings" panose="05000000000000000000" pitchFamily="2" charset="2"/>
              <a:buChar char="Ø"/>
            </a:pPr>
            <a:r>
              <a:rPr lang="ru-RU" dirty="0"/>
              <a:t>преподавательская надбавка лучшему преподавателю</a:t>
            </a:r>
          </a:p>
          <a:p>
            <a:pPr lvl="2" indent="-285750">
              <a:buFont typeface="Wingdings" panose="05000000000000000000" pitchFamily="2" charset="2"/>
              <a:buChar char="Ø"/>
            </a:pPr>
            <a:r>
              <a:rPr lang="ru-RU" dirty="0"/>
              <a:t>за защиту диссертаций на соискание ученой степени </a:t>
            </a:r>
            <a:r>
              <a:rPr lang="ru-RU" dirty="0" smtClean="0"/>
              <a:t>доктора </a:t>
            </a:r>
            <a:r>
              <a:rPr lang="ru-RU" dirty="0"/>
              <a:t>наук</a:t>
            </a:r>
          </a:p>
          <a:p>
            <a:pPr lvl="2" indent="-285750">
              <a:buFont typeface="Wingdings" panose="05000000000000000000" pitchFamily="2" charset="2"/>
              <a:buChar char="Ø"/>
            </a:pPr>
            <a:r>
              <a:rPr lang="ru-RU" dirty="0"/>
              <a:t>за особый статус</a:t>
            </a:r>
          </a:p>
          <a:p>
            <a:pPr lvl="2" indent="-285750">
              <a:buFont typeface="Wingdings" panose="05000000000000000000" pitchFamily="2" charset="2"/>
              <a:buChar char="Ø"/>
            </a:pPr>
            <a:r>
              <a:rPr lang="ru-RU" dirty="0"/>
              <a:t>персональная надбавка за профессионализм</a:t>
            </a:r>
          </a:p>
          <a:p>
            <a:pPr lvl="2" indent="-285750">
              <a:buFont typeface="Wingdings" panose="05000000000000000000" pitchFamily="2" charset="2"/>
              <a:buChar char="Ø"/>
            </a:pPr>
            <a:r>
              <a:rPr lang="ru-RU" dirty="0"/>
              <a:t>персональная надбавка</a:t>
            </a:r>
          </a:p>
          <a:p>
            <a:pPr marL="625475"/>
            <a:r>
              <a:rPr lang="ru-RU" b="1" dirty="0"/>
              <a:t>Выплаты за выслугу лет</a:t>
            </a:r>
          </a:p>
          <a:p>
            <a:pPr marL="625475"/>
            <a:r>
              <a:rPr lang="ru-RU" b="1" dirty="0"/>
              <a:t>Премиальные выплаты</a:t>
            </a:r>
            <a:r>
              <a:rPr lang="en-US" b="1" dirty="0"/>
              <a:t> </a:t>
            </a:r>
            <a:r>
              <a:rPr lang="ru-RU" b="1" dirty="0"/>
              <a:t>по итогам работы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FEA7FC6-FD46-4BBA-B934-A2DFED05EA59}"/>
              </a:ext>
            </a:extLst>
          </p:cNvPr>
          <p:cNvSpPr/>
          <p:nvPr/>
        </p:nvSpPr>
        <p:spPr>
          <a:xfrm>
            <a:off x="641433" y="1774674"/>
            <a:ext cx="5569010" cy="36672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F6329D3-2C6F-40F9-8CFD-0CA8AB21E29E}"/>
              </a:ext>
            </a:extLst>
          </p:cNvPr>
          <p:cNvSpPr/>
          <p:nvPr/>
        </p:nvSpPr>
        <p:spPr>
          <a:xfrm>
            <a:off x="6425406" y="2053645"/>
            <a:ext cx="5117364" cy="30751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Очень крутой заголовок…">
            <a:extLst>
              <a:ext uri="{FF2B5EF4-FFF2-40B4-BE49-F238E27FC236}">
                <a16:creationId xmlns:a16="http://schemas.microsoft.com/office/drawing/2014/main" id="{B7079504-773C-4271-80FC-61C575BE0D3F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pPr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b="1" cap="all" dirty="0"/>
              <a:t>Стимулирующие выплаты</a:t>
            </a:r>
          </a:p>
        </p:txBody>
      </p:sp>
    </p:spTree>
    <p:extLst>
      <p:ext uri="{BB962C8B-B14F-4D97-AF65-F5344CB8AC3E}">
        <p14:creationId xmlns:p14="http://schemas.microsoft.com/office/powerpoint/2010/main" val="676033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05213"/>
              </p:ext>
            </p:extLst>
          </p:nvPr>
        </p:nvGraphicFramePr>
        <p:xfrm>
          <a:off x="554555" y="1739849"/>
          <a:ext cx="11121507" cy="3759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273">
                  <a:extLst>
                    <a:ext uri="{9D8B030D-6E8A-4147-A177-3AD203B41FA5}">
                      <a16:colId xmlns:a16="http://schemas.microsoft.com/office/drawing/2014/main" val="3537981611"/>
                    </a:ext>
                  </a:extLst>
                </a:gridCol>
                <a:gridCol w="6741042">
                  <a:extLst>
                    <a:ext uri="{9D8B030D-6E8A-4147-A177-3AD203B41FA5}">
                      <a16:colId xmlns:a16="http://schemas.microsoft.com/office/drawing/2014/main" val="709098407"/>
                    </a:ext>
                  </a:extLst>
                </a:gridCol>
                <a:gridCol w="1660192">
                  <a:extLst>
                    <a:ext uri="{9D8B030D-6E8A-4147-A177-3AD203B41FA5}">
                      <a16:colId xmlns:a16="http://schemas.microsoft.com/office/drawing/2014/main" val="2729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Подвид стимулирующей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выплаты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Основания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(критерии) для назначения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Категории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должностей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272923"/>
                  </a:ext>
                </a:extLst>
              </a:tr>
              <a:tr h="543482">
                <a:tc rowSpan="6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Надбавка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интенсивность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оперативная подготовка и качественное проведение мероприятий университета, включая мероприятия для абитуриентов, обучающихся, сотрудников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Все категории должностей персонала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4471869"/>
                  </a:ext>
                </a:extLst>
              </a:tr>
              <a:tr h="27644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качественные организация и проведение воспитательной и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внеучебной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работы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59891"/>
                  </a:ext>
                </a:extLst>
              </a:tr>
              <a:tr h="49547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вклад в развитие международных связей университета и реализацию международных проектов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02525"/>
                  </a:ext>
                </a:extLst>
              </a:tr>
              <a:tr h="38277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своевременное и качественное выполнение федеральных целевых программ и государственных контрактов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063450"/>
                  </a:ext>
                </a:extLst>
              </a:tr>
              <a:tr h="1684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работа в период приемной кампании и качественное проведение нового набора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016579"/>
                  </a:ext>
                </a:extLst>
              </a:tr>
              <a:tr h="20676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привлечение партнеров для проведения практической подготовки студентов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2718"/>
                  </a:ext>
                </a:extLst>
              </a:tr>
              <a:tr h="581222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 результаты академической деятельности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подготовка монографий, научных статей, учебников, учебных пособий, иных изданий, соответствующих требованиям, установленным для назначения академических надбавок НИУ ВШЭ, созданных авторами, осуществляющими преподавательскую деятельность в НИУ ВШЭ (ранее-академическая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надбавка)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НПР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466887"/>
                  </a:ext>
                </a:extLst>
              </a:tr>
            </a:tbl>
          </a:graphicData>
        </a:graphic>
      </p:graphicFrame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id="{11E83A27-B6F2-4D12-8BF7-CDE6E1C5987B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8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чень крутой заголовок…">
            <a:extLst>
              <a:ext uri="{FF2B5EF4-FFF2-40B4-BE49-F238E27FC236}">
                <a16:creationId xmlns:a16="http://schemas.microsoft.com/office/drawing/2014/main" id="{8BBFC6F3-7BA8-4E6B-B509-19A06EE3CADE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Стимулирующие выплаты: выплаты за интенсивность и высокие результаты работы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039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2">
            <a:extLst>
              <a:ext uri="{FF2B5EF4-FFF2-40B4-BE49-F238E27FC236}">
                <a16:creationId xmlns:a16="http://schemas.microsoft.com/office/drawing/2014/main" id="{701CCB93-9A29-4B41-87B8-E86603FCB66F}"/>
              </a:ext>
            </a:extLst>
          </p:cNvPr>
          <p:cNvSpPr txBox="1">
            <a:spLocks/>
          </p:cNvSpPr>
          <p:nvPr/>
        </p:nvSpPr>
        <p:spPr>
          <a:xfrm>
            <a:off x="11209577" y="212921"/>
            <a:ext cx="658812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ru-RU" smtClean="0">
                <a:solidFill>
                  <a:schemeClr val="tx1"/>
                </a:solidFill>
              </a:rPr>
              <a:pPr/>
              <a:t>9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чень крутой заголовок…">
            <a:extLst>
              <a:ext uri="{FF2B5EF4-FFF2-40B4-BE49-F238E27FC236}">
                <a16:creationId xmlns:a16="http://schemas.microsoft.com/office/drawing/2014/main" id="{39BF7DCA-5D0C-4560-A8E5-2018510E8228}"/>
              </a:ext>
            </a:extLst>
          </p:cNvPr>
          <p:cNvSpPr txBox="1"/>
          <p:nvPr/>
        </p:nvSpPr>
        <p:spPr>
          <a:xfrm>
            <a:off x="1032544" y="445292"/>
            <a:ext cx="8125702" cy="42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123" tIns="28123" rIns="28123" bIns="28123"/>
          <a:lstStyle/>
          <a:p>
            <a:r>
              <a:rPr lang="ru-RU" sz="2800" b="1" cap="all" dirty="0"/>
              <a:t>Академические надбавки*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1813AFD-8997-431B-B826-09E8ADEB2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5589"/>
              </p:ext>
            </p:extLst>
          </p:nvPr>
        </p:nvGraphicFramePr>
        <p:xfrm>
          <a:off x="389531" y="1201787"/>
          <a:ext cx="11478857" cy="48926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81378">
                  <a:extLst>
                    <a:ext uri="{9D8B030D-6E8A-4147-A177-3AD203B41FA5}">
                      <a16:colId xmlns:a16="http://schemas.microsoft.com/office/drawing/2014/main" val="3326613227"/>
                    </a:ext>
                  </a:extLst>
                </a:gridCol>
                <a:gridCol w="1754909">
                  <a:extLst>
                    <a:ext uri="{9D8B030D-6E8A-4147-A177-3AD203B41FA5}">
                      <a16:colId xmlns:a16="http://schemas.microsoft.com/office/drawing/2014/main" val="58109382"/>
                    </a:ext>
                  </a:extLst>
                </a:gridCol>
                <a:gridCol w="3325091">
                  <a:extLst>
                    <a:ext uri="{9D8B030D-6E8A-4147-A177-3AD203B41FA5}">
                      <a16:colId xmlns:a16="http://schemas.microsoft.com/office/drawing/2014/main" val="1090571555"/>
                    </a:ext>
                  </a:extLst>
                </a:gridCol>
                <a:gridCol w="3435927">
                  <a:extLst>
                    <a:ext uri="{9D8B030D-6E8A-4147-A177-3AD203B41FA5}">
                      <a16:colId xmlns:a16="http://schemas.microsoft.com/office/drawing/2014/main" val="1097037360"/>
                    </a:ext>
                  </a:extLst>
                </a:gridCol>
                <a:gridCol w="581552">
                  <a:extLst>
                    <a:ext uri="{9D8B030D-6E8A-4147-A177-3AD203B41FA5}">
                      <a16:colId xmlns:a16="http://schemas.microsoft.com/office/drawing/2014/main" val="3142226755"/>
                    </a:ext>
                  </a:extLst>
                </a:gridCol>
              </a:tblGrid>
              <a:tr h="146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Название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Кто может получить?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 что назначается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Размер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Срок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596832"/>
                  </a:ext>
                </a:extLst>
              </a:tr>
              <a:tr h="8421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за книги —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за книги, вносящие вклад в научную репутацию НИУ ВШЭ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Штатные работники, имеющие не менее 0,25 ставки ППС и 150 часов нагрузки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 конкурсной основе за книгу (монография, учебник), ответственное редактирование монографии в ведущем издательстве, комплект учебных материалов, которые являются неотъемлемой частью учебника или учебного пособия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75 тыс. руб. в месяц </a:t>
                      </a:r>
                      <a:br>
                        <a:rPr lang="ru-RU" sz="1200" b="0" dirty="0">
                          <a:effectLst/>
                        </a:rPr>
                      </a:br>
                      <a:r>
                        <a:rPr lang="ru-RU" sz="1200" b="0" dirty="0">
                          <a:effectLst/>
                        </a:rPr>
                        <a:t>Делится между соавторами из НИУ ВШЭ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2 года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966017"/>
                  </a:ext>
                </a:extLst>
              </a:tr>
              <a:tr h="7629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уровня А —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за публикацию в журнале из Списка А и приравненном к нему научном издании **</a:t>
                      </a:r>
                    </a:p>
                  </a:txBody>
                  <a:tcPr marL="39851" marR="39851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Штатные работники, имеющие не менее 150 часов нагрузки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Внештатные работники, имеющие не менее 60 часов нагрузки и не менее 0,1 ставки ППС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За публикацию в журнале из Списка А (и приравненном к нему научном издании)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100 тыс. руб. в месяц за одну статью с 4 и менее авторами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20 тыс. руб. в месяц за статью с большим числом авторов</a:t>
                      </a:r>
                      <a:endParaRPr lang="ru-RU" sz="1200" b="0" dirty="0">
                        <a:effectLst/>
                        <a:highlight>
                          <a:srgbClr val="FFFF00"/>
                        </a:highlight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Делится между соавторами из НИУ ВШЭ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случае нескольких публикаций в данной категории, может вырасти до 200 тыс. </a:t>
                      </a:r>
                      <a:r>
                        <a:rPr lang="ru-RU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месяц</a:t>
                      </a: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1 </a:t>
                      </a:r>
                      <a:r>
                        <a:rPr lang="ru-RU" sz="1200" b="0">
                          <a:effectLst/>
                        </a:rPr>
                        <a:t>год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979784"/>
                  </a:ext>
                </a:extLst>
              </a:tr>
              <a:tr h="6090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уровня B —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за публикацию в журнале из Списка B **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Штатные работники, имеющие не менее 0,25 ставки ППС и 150 часов нагрузки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За публикацию в журнале из Списка </a:t>
                      </a:r>
                      <a:r>
                        <a:rPr lang="en-US" sz="1200" b="0" dirty="0">
                          <a:effectLst/>
                        </a:rPr>
                        <a:t>B</a:t>
                      </a:r>
                      <a:r>
                        <a:rPr lang="ru-RU" sz="1200" b="0" dirty="0">
                          <a:effectLst/>
                        </a:rPr>
                        <a:t>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50 тыс. руб. в месяц за одну статью с 4 и менее авторами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10 тыс. руб. в месяц за статью с большим числом авторов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Делится между соавторами из НИУ ВШЭ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случае нескольких публикаций в данной категории, может вырасти до 75 тыс. </a:t>
                      </a:r>
                      <a:r>
                        <a:rPr lang="ru-RU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месяц</a:t>
                      </a: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1 </a:t>
                      </a:r>
                      <a:r>
                        <a:rPr lang="ru-RU" sz="1200" b="0">
                          <a:effectLst/>
                        </a:rPr>
                        <a:t>год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097471"/>
                  </a:ext>
                </a:extLst>
              </a:tr>
              <a:tr h="6726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Длинная надбавка —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надбавка за регулярные публикации в международных рецензируемых научных изданиях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Штатные работники, имеющие не менее 0,25 ставки ППС и 150 часов нагрузки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За ежегодные публикации в изданиях из списка 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Как средняя фактически выплаченных надбавок уровня А за последние 5 лет, но не более 150 тыс. руб.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5 лет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51" marR="39851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64519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748750E-D60B-4083-A891-475E6712A87A}"/>
              </a:ext>
            </a:extLst>
          </p:cNvPr>
          <p:cNvSpPr/>
          <p:nvPr/>
        </p:nvSpPr>
        <p:spPr>
          <a:xfrm>
            <a:off x="389530" y="6161293"/>
            <a:ext cx="9950599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l" hangingPunct="1">
              <a:defRPr/>
            </a:pPr>
            <a:r>
              <a:rPr lang="ru-RU" sz="1000" dirty="0">
                <a:solidFill>
                  <a:schemeClr val="accent1"/>
                </a:solidFill>
              </a:rPr>
              <a:t>* Устанавливаются всем категориям персонала, ведущим преподавательскую деятельность, находящимся на академической профессиональной (карьерной) траектории.</a:t>
            </a:r>
          </a:p>
          <a:p>
            <a:pPr>
              <a:defRPr/>
            </a:pPr>
            <a:r>
              <a:rPr lang="ru-RU" sz="1000" dirty="0">
                <a:solidFill>
                  <a:schemeClr val="accent1"/>
                </a:solidFill>
              </a:rPr>
              <a:t> ** Проверить в какой список входит можно по </a:t>
            </a:r>
            <a:r>
              <a:rPr lang="en-US" sz="1000" dirty="0">
                <a:solidFill>
                  <a:schemeClr val="accent1"/>
                </a:solidFill>
              </a:rPr>
              <a:t>QR-</a:t>
            </a:r>
            <a:r>
              <a:rPr lang="ru-RU" sz="1000" dirty="0">
                <a:solidFill>
                  <a:schemeClr val="accent1"/>
                </a:solidFill>
              </a:rPr>
              <a:t>коду.</a:t>
            </a:r>
          </a:p>
          <a:p>
            <a:pPr algn="l" hangingPunct="1">
              <a:defRPr/>
            </a:pPr>
            <a:endParaRPr lang="ru-RU" sz="1000" dirty="0">
              <a:solidFill>
                <a:schemeClr val="accent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9D79A00-2E93-4111-B132-A606FEA60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1289" y="5842093"/>
            <a:ext cx="7376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0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3DAF31-D8A6-49A0-9A5D-8B2EA5B1C511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e96afe77-3acb-4328-97fc-408e1bde3ecd"/>
    <ds:schemaRef ds:uri="9875bd71-cde8-496c-a136-433f55d5e6d0"/>
  </ds:schemaRefs>
</ds:datastoreItem>
</file>

<file path=customXml/itemProps2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4903</TotalTime>
  <Words>3149</Words>
  <Application>Microsoft Office PowerPoint</Application>
  <PresentationFormat>Широкоэкранный</PresentationFormat>
  <Paragraphs>379</Paragraphs>
  <Slides>23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MS PGothic</vt:lpstr>
      <vt:lpstr>Arial</vt:lpstr>
      <vt:lpstr>Arial Narrow</vt:lpstr>
      <vt:lpstr>Calibri</vt:lpstr>
      <vt:lpstr>Calibri Light</vt:lpstr>
      <vt:lpstr>Helvetica Light</vt:lpstr>
      <vt:lpstr>HSE Sans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Артюхова Елена Алексеевна</cp:lastModifiedBy>
  <cp:revision>282</cp:revision>
  <cp:lastPrinted>2024-08-02T09:41:36Z</cp:lastPrinted>
  <dcterms:created xsi:type="dcterms:W3CDTF">2021-11-11T08:52:47Z</dcterms:created>
  <dcterms:modified xsi:type="dcterms:W3CDTF">2026-01-22T09:37:44Z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