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07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3399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89474" autoAdjust="0"/>
  </p:normalViewPr>
  <p:slideViewPr>
    <p:cSldViewPr>
      <p:cViewPr varScale="1">
        <p:scale>
          <a:sx n="53" d="100"/>
          <a:sy n="53" d="100"/>
        </p:scale>
        <p:origin x="714" y="108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ag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 userDrawn="1"/>
        </p:nvSpPr>
        <p:spPr bwMode="auto">
          <a:xfrm>
            <a:off x="1380068" y="11239500"/>
            <a:ext cx="4174067" cy="1298576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400" eaLnBrk="1" hangingPunct="1">
              <a:defRPr/>
            </a:pPr>
            <a:endParaRPr lang="ru-RU" sz="10000" dirty="0">
              <a:solidFill>
                <a:prstClr val="white"/>
              </a:solidFill>
              <a:latin typeface="Arial Narrow"/>
              <a:cs typeface="+mn-cs"/>
            </a:endParaRPr>
          </a:p>
        </p:txBody>
      </p:sp>
      <p:sp>
        <p:nvSpPr>
          <p:cNvPr id="3" name="Номер слайда 3"/>
          <p:cNvSpPr txBox="1">
            <a:spLocks/>
          </p:cNvSpPr>
          <p:nvPr userDrawn="1"/>
        </p:nvSpPr>
        <p:spPr>
          <a:xfrm>
            <a:off x="22165733" y="12807951"/>
            <a:ext cx="1557867" cy="730250"/>
          </a:xfrm>
          <a:prstGeom prst="rect">
            <a:avLst/>
          </a:prstGeom>
        </p:spPr>
        <p:txBody>
          <a:bodyPr tIns="0" rIns="0" bIns="0"/>
          <a:lstStyle>
            <a:lvl1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A5919C35-09F2-45E7-AA3E-7A09B4D8362D}" type="slidenum">
              <a:rPr lang="en-US" altLang="ru-RU" sz="10000" smtClean="0">
                <a:solidFill>
                  <a:srgbClr val="7F7F7F"/>
                </a:solidFill>
                <a:latin typeface="Arial Narrow" pitchFamily="34" charset="0"/>
                <a:ea typeface="MS PGothic" pitchFamily="34" charset="-128"/>
              </a:rPr>
              <a:pPr algn="r" eaLnBrk="1" hangingPunct="1">
                <a:defRPr/>
              </a:pPr>
              <a:t>‹#›</a:t>
            </a:fld>
            <a:endParaRPr lang="en-US" altLang="ru-RU" sz="10000">
              <a:solidFill>
                <a:srgbClr val="7F7F7F"/>
              </a:solidFill>
              <a:latin typeface="Arial Narrow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364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5" r:id="rId3"/>
    <p:sldLayoutId id="2147483658" r:id="rId4"/>
    <p:sldLayoutId id="2147483659" r:id="rId5"/>
    <p:sldLayoutId id="2147483660" r:id="rId6"/>
    <p:sldLayoutId id="2147483661" r:id="rId7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user/robo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pp-ek.hse.ru/login" TargetMode="External"/><Relationship Id="rId5" Type="http://schemas.openxmlformats.org/officeDocument/2006/relationships/hyperlink" Target="https://lk.hse.ru/service/ELK_EDU_AllUsers/ELK_cu_allStaff" TargetMode="External"/><Relationship Id="rId4" Type="http://schemas.openxmlformats.org/officeDocument/2006/relationships/hyperlink" Target="http://hse.ru/us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Очень крутой заголовок…"/>
          <p:cNvSpPr txBox="1"/>
          <p:nvPr/>
        </p:nvSpPr>
        <p:spPr>
          <a:xfrm>
            <a:off x="2690746" y="357143"/>
            <a:ext cx="20950526" cy="107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800" dirty="0" smtClean="0">
                <a:latin typeface="+mn-lt"/>
              </a:rPr>
              <a:t>Подготовка к заполнению конкурсной анкеты: проверка данных</a:t>
            </a:r>
            <a:endParaRPr lang="ru-RU" sz="4800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6606" y="2969568"/>
            <a:ext cx="21038975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spcAft>
                <a:spcPts val="1200"/>
              </a:spcAft>
              <a:defRPr/>
            </a:pPr>
            <a:r>
              <a:rPr lang="ru-RU" sz="4400" b="1" dirty="0" smtClean="0">
                <a:latin typeface="+mn-lt"/>
              </a:rPr>
              <a:t>ОПА: </a:t>
            </a:r>
            <a:r>
              <a:rPr lang="ru-RU" sz="4000" dirty="0">
                <a:latin typeface="+mn-lt"/>
                <a:hlinkClick r:id="rId3"/>
              </a:rPr>
              <a:t>https://www.hse.ru/user/robot</a:t>
            </a:r>
            <a:r>
              <a:rPr lang="ru-RU" dirty="0"/>
              <a:t> </a:t>
            </a:r>
            <a:r>
              <a:rPr lang="ru-RU" dirty="0" smtClean="0"/>
              <a:t>,</a:t>
            </a:r>
            <a:r>
              <a:rPr lang="ru-RU" sz="4000" dirty="0" smtClean="0">
                <a:latin typeface="+mn-lt"/>
              </a:rPr>
              <a:t>после </a:t>
            </a:r>
            <a:r>
              <a:rPr lang="ru-RU" sz="4000" dirty="0">
                <a:latin typeface="+mn-lt"/>
              </a:rPr>
              <a:t>авторизации должна появиться картинка с расчетом балла  </a:t>
            </a:r>
            <a:endParaRPr lang="ru-RU" sz="4000" dirty="0" smtClean="0">
              <a:latin typeface="+mn-lt"/>
            </a:endParaRPr>
          </a:p>
          <a:p>
            <a:pPr algn="l" eaLnBrk="1" hangingPunct="1">
              <a:spcAft>
                <a:spcPts val="1200"/>
              </a:spcAft>
              <a:defRPr/>
            </a:pPr>
            <a:r>
              <a:rPr lang="ru-RU" sz="4400" b="1" dirty="0" smtClean="0">
                <a:latin typeface="+mn-lt"/>
              </a:rPr>
              <a:t>СОП</a:t>
            </a:r>
            <a:r>
              <a:rPr lang="ru-RU" sz="4400" dirty="0" smtClean="0">
                <a:latin typeface="+mn-lt"/>
              </a:rPr>
              <a:t>: </a:t>
            </a:r>
            <a:r>
              <a:rPr lang="ru-RU" sz="4000" dirty="0">
                <a:latin typeface="+mn-lt"/>
                <a:hlinkClick r:id="rId4"/>
              </a:rPr>
              <a:t>http://hse.ru/user</a:t>
            </a:r>
            <a:r>
              <a:rPr lang="ru-RU" sz="4000" dirty="0">
                <a:latin typeface="+mn-lt"/>
              </a:rPr>
              <a:t> </a:t>
            </a:r>
            <a:r>
              <a:rPr lang="ru-RU" dirty="0" smtClean="0"/>
              <a:t>,</a:t>
            </a:r>
            <a:r>
              <a:rPr lang="ru-RU" sz="4000" dirty="0" smtClean="0">
                <a:latin typeface="+mn-lt"/>
              </a:rPr>
              <a:t>ссылка </a:t>
            </a:r>
            <a:r>
              <a:rPr lang="ru-RU" sz="4000" dirty="0">
                <a:latin typeface="+mn-lt"/>
              </a:rPr>
              <a:t>на таблицу с данными находится в правой колонке (под фотографией сотрудника) — «Рейтинг ППС</a:t>
            </a:r>
            <a:r>
              <a:rPr lang="ru-RU" sz="4000" dirty="0" smtClean="0">
                <a:latin typeface="+mn-lt"/>
              </a:rPr>
              <a:t>»</a:t>
            </a:r>
          </a:p>
          <a:p>
            <a:pPr algn="l" eaLnBrk="1" hangingPunct="1">
              <a:spcAft>
                <a:spcPts val="1200"/>
              </a:spcAft>
              <a:defRPr/>
            </a:pPr>
            <a:r>
              <a:rPr lang="ru-RU" sz="4400" b="1" dirty="0" smtClean="0">
                <a:latin typeface="+mn-lt"/>
              </a:rPr>
              <a:t>Тест на знание учебных регламентов</a:t>
            </a:r>
            <a:r>
              <a:rPr lang="ru-RU" sz="4000" dirty="0" smtClean="0">
                <a:latin typeface="+mn-lt"/>
              </a:rPr>
              <a:t>: проверить свой результат/пройти тест </a:t>
            </a:r>
            <a:r>
              <a:rPr lang="en-US" sz="4000" dirty="0">
                <a:latin typeface="+mn-lt"/>
                <a:hlinkClick r:id="rId5"/>
              </a:rPr>
              <a:t>https://</a:t>
            </a:r>
            <a:r>
              <a:rPr lang="en-US" sz="4000" dirty="0" smtClean="0">
                <a:latin typeface="+mn-lt"/>
                <a:hlinkClick r:id="rId5"/>
              </a:rPr>
              <a:t>lk.hse.ru/service/ELK_EDU_AllUsers/ELK_cu_allStaff</a:t>
            </a:r>
            <a:r>
              <a:rPr lang="ru-RU" sz="4000" dirty="0" smtClean="0">
                <a:latin typeface="+mn-lt"/>
              </a:rPr>
              <a:t> , выбрать «Конкурс ППС»</a:t>
            </a:r>
          </a:p>
          <a:p>
            <a:pPr algn="l" eaLnBrk="1" hangingPunct="1">
              <a:spcAft>
                <a:spcPts val="1200"/>
              </a:spcAft>
              <a:defRPr/>
            </a:pPr>
            <a:r>
              <a:rPr lang="ru-RU" sz="4400" b="1" dirty="0" smtClean="0">
                <a:latin typeface="+mn-lt"/>
              </a:rPr>
              <a:t>Учебно-методическая нагрузка</a:t>
            </a:r>
            <a:r>
              <a:rPr lang="ru-RU" sz="4000" dirty="0" smtClean="0">
                <a:latin typeface="+mn-lt"/>
              </a:rPr>
              <a:t>: проверить в ЕЛК - «</a:t>
            </a:r>
            <a:r>
              <a:rPr lang="ru-RU" sz="4000" dirty="0">
                <a:latin typeface="+mn-lt"/>
              </a:rPr>
              <a:t>Учебные сервисы» - «Основное образование» - «Нагрузка</a:t>
            </a:r>
            <a:r>
              <a:rPr lang="ru-RU" sz="4000" dirty="0" smtClean="0">
                <a:latin typeface="+mn-lt"/>
              </a:rPr>
              <a:t>»</a:t>
            </a:r>
          </a:p>
          <a:p>
            <a:pPr algn="l" eaLnBrk="1" hangingPunct="1">
              <a:spcAft>
                <a:spcPts val="1200"/>
              </a:spcAft>
              <a:defRPr/>
            </a:pPr>
            <a:r>
              <a:rPr lang="ru-RU" sz="4400" b="1" dirty="0" smtClean="0">
                <a:latin typeface="+mn-lt"/>
              </a:rPr>
              <a:t>Отчет ЕК за 2019/2020 учебный год</a:t>
            </a:r>
            <a:r>
              <a:rPr lang="ru-RU" sz="4000" dirty="0" smtClean="0">
                <a:latin typeface="+mn-lt"/>
              </a:rPr>
              <a:t>: сдать и проверить, есть ли оценка непосредственного руководителя </a:t>
            </a:r>
            <a:r>
              <a:rPr lang="en-US" sz="4000" dirty="0" smtClean="0">
                <a:latin typeface="+mn-lt"/>
                <a:hlinkClick r:id="rId6"/>
              </a:rPr>
              <a:t>https</a:t>
            </a:r>
            <a:r>
              <a:rPr lang="en-US" sz="4000" dirty="0">
                <a:latin typeface="+mn-lt"/>
                <a:hlinkClick r:id="rId6"/>
              </a:rPr>
              <a:t>://</a:t>
            </a:r>
            <a:r>
              <a:rPr lang="en-US" sz="4000" dirty="0" smtClean="0">
                <a:latin typeface="+mn-lt"/>
                <a:hlinkClick r:id="rId6"/>
              </a:rPr>
              <a:t>app-ek.hse.ru/login</a:t>
            </a:r>
            <a:endParaRPr lang="ru-RU" sz="4000" dirty="0" smtClean="0">
              <a:latin typeface="+mn-lt"/>
            </a:endParaRPr>
          </a:p>
          <a:p>
            <a:pPr algn="l" eaLnBrk="1" hangingPunct="1">
              <a:spcAft>
                <a:spcPts val="1200"/>
              </a:spcAft>
              <a:defRPr/>
            </a:pPr>
            <a:endParaRPr lang="ru-RU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21248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107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MS PGothic</vt:lpstr>
      <vt:lpstr>Arial</vt:lpstr>
      <vt:lpstr>Arial Narrow</vt:lpstr>
      <vt:lpstr>Helvetica</vt:lpstr>
      <vt:lpstr>Helvetica Light</vt:lpstr>
      <vt:lpstr>Helvetica Neue</vt:lpstr>
      <vt:lpstr>White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Артюхова Елена Алексеевна</cp:lastModifiedBy>
  <cp:revision>146</cp:revision>
  <dcterms:modified xsi:type="dcterms:W3CDTF">2020-10-13T10:09:23Z</dcterms:modified>
</cp:coreProperties>
</file>